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65" r:id="rId21"/>
  </p:sldIdLst>
  <p:sldSz cx="12192000" cy="6858000"/>
  <p:notesSz cx="6858000" cy="9144000"/>
  <p:defaultTextStyle>
    <a:defPPr>
      <a:defRPr lang="en-150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08/23/2019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2170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08/23/2019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265364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08/23/2019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4399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08/23/2019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908528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08/23/2019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9109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08/23/2019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843579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08/23/2019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472123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08/23/2019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97956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08/23/2019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91328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08/23/2019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52202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08/23/2019</a:t>
            </a:fld>
            <a:endParaRPr lang="en-1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72689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08/23/2019</a:t>
            </a:fld>
            <a:endParaRPr lang="en-15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25789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08/23/2019</a:t>
            </a:fld>
            <a:endParaRPr lang="en-1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09898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08/23/2019</a:t>
            </a:fld>
            <a:endParaRPr lang="en-15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35853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08/23/2019</a:t>
            </a:fld>
            <a:endParaRPr lang="en-1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18253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08/23/2019</a:t>
            </a:fld>
            <a:endParaRPr lang="en-1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97783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D52F0-F27D-4B16-BE59-B0DD98E57379}" type="datetimeFigureOut">
              <a:rPr lang="en-150" smtClean="0"/>
              <a:t>08/23/2019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85173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84916" cy="40566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4CD1B0-3557-46AE-9745-62382C3FD6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Biochemistry	</a:t>
            </a:r>
            <a:endParaRPr lang="en-1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B1D66F-D1D6-4EA8-8B6C-317D3B5408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Molecules of Life</a:t>
            </a:r>
            <a:endParaRPr lang="en-150" sz="2400" b="1" dirty="0"/>
          </a:p>
        </p:txBody>
      </p:sp>
    </p:spTree>
    <p:extLst>
      <p:ext uri="{BB962C8B-B14F-4D97-AF65-F5344CB8AC3E}">
        <p14:creationId xmlns:p14="http://schemas.microsoft.com/office/powerpoint/2010/main" val="1754713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Dipeptides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_________ _________ </a:t>
            </a:r>
            <a:r>
              <a:rPr lang="en-US" dirty="0" smtClean="0"/>
              <a:t>bond </a:t>
            </a:r>
            <a:r>
              <a:rPr lang="en-US" dirty="0" smtClean="0"/>
              <a:t>to form a </a:t>
            </a:r>
            <a:r>
              <a:rPr lang="en-US" b="1" dirty="0" smtClean="0"/>
              <a:t>dipeptide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this condensation reaction, the two amino acids form a covalent bond, called a </a:t>
            </a:r>
            <a:r>
              <a:rPr lang="en-US" b="1" dirty="0" smtClean="0"/>
              <a:t>peptide bond </a:t>
            </a:r>
            <a:r>
              <a:rPr lang="en-US" dirty="0" smtClean="0"/>
              <a:t>and </a:t>
            </a:r>
            <a:r>
              <a:rPr lang="en-US" dirty="0"/>
              <a:t>_________ </a:t>
            </a:r>
            <a:r>
              <a:rPr lang="en-US" dirty="0" smtClean="0"/>
              <a:t>a water molecule.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4" y="1028129"/>
            <a:ext cx="5883275" cy="4769345"/>
          </a:xfrm>
        </p:spPr>
      </p:pic>
    </p:spTree>
    <p:extLst>
      <p:ext uri="{BB962C8B-B14F-4D97-AF65-F5344CB8AC3E}">
        <p14:creationId xmlns:p14="http://schemas.microsoft.com/office/powerpoint/2010/main" val="621225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Polypeptides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Amino acids often form </a:t>
            </a:r>
            <a:r>
              <a:rPr lang="en-US" dirty="0"/>
              <a:t>_________ chains </a:t>
            </a:r>
            <a:r>
              <a:rPr lang="en-US" dirty="0" smtClean="0"/>
              <a:t>called </a:t>
            </a:r>
            <a:r>
              <a:rPr lang="en-US" b="1" dirty="0" smtClean="0"/>
              <a:t>polypeptides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390" y="2164798"/>
            <a:ext cx="3834920" cy="3873016"/>
          </a:xfrm>
        </p:spPr>
      </p:pic>
    </p:spTree>
    <p:extLst>
      <p:ext uri="{BB962C8B-B14F-4D97-AF65-F5344CB8AC3E}">
        <p14:creationId xmlns:p14="http://schemas.microsoft.com/office/powerpoint/2010/main" val="3011354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Enzymes – RNA or protein molecules that act as biological catalysts – are essential for the functioning of any cell.</a:t>
            </a:r>
          </a:p>
          <a:p>
            <a:r>
              <a:rPr lang="en-US" dirty="0" smtClean="0"/>
              <a:t>Many </a:t>
            </a:r>
            <a:r>
              <a:rPr lang="en-US" dirty="0"/>
              <a:t>_________ </a:t>
            </a:r>
            <a:r>
              <a:rPr lang="en-US" dirty="0" smtClean="0"/>
              <a:t>are proteins.</a:t>
            </a:r>
          </a:p>
          <a:p>
            <a:r>
              <a:rPr lang="en-US" dirty="0" smtClean="0"/>
              <a:t>Enzyme reaction depend o a physical fit between the enzyme molecule and its specific </a:t>
            </a:r>
            <a:r>
              <a:rPr lang="en-US" dirty="0"/>
              <a:t>_________, </a:t>
            </a:r>
            <a:r>
              <a:rPr lang="en-US" dirty="0" smtClean="0"/>
              <a:t>the reactant being </a:t>
            </a:r>
            <a:r>
              <a:rPr lang="en-US" dirty="0"/>
              <a:t>_________.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active site </a:t>
            </a:r>
            <a:r>
              <a:rPr lang="en-US" dirty="0" smtClean="0"/>
              <a:t>is a shape that allows the substrate to fit into the enzyme.</a:t>
            </a:r>
          </a:p>
          <a:p>
            <a:r>
              <a:rPr lang="en-US" dirty="0" smtClean="0"/>
              <a:t>This way less energy is needed to start the reaction.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4" y="2319251"/>
            <a:ext cx="4760885" cy="3179303"/>
          </a:xfrm>
        </p:spPr>
      </p:pic>
    </p:spTree>
    <p:extLst>
      <p:ext uri="{BB962C8B-B14F-4D97-AF65-F5344CB8AC3E}">
        <p14:creationId xmlns:p14="http://schemas.microsoft.com/office/powerpoint/2010/main" val="1266120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Lipids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Lipids are large, </a:t>
            </a:r>
            <a:r>
              <a:rPr lang="en-US" dirty="0"/>
              <a:t>_________ </a:t>
            </a:r>
            <a:r>
              <a:rPr lang="en-US" dirty="0" smtClean="0"/>
              <a:t>organic molecules.</a:t>
            </a:r>
          </a:p>
          <a:p>
            <a:r>
              <a:rPr lang="en-US" dirty="0" smtClean="0"/>
              <a:t>They do </a:t>
            </a:r>
            <a:r>
              <a:rPr lang="en-US" dirty="0"/>
              <a:t>_________ _________ </a:t>
            </a:r>
            <a:r>
              <a:rPr lang="en-US" dirty="0" smtClean="0"/>
              <a:t>in water.</a:t>
            </a:r>
          </a:p>
          <a:p>
            <a:r>
              <a:rPr lang="en-US" dirty="0" smtClean="0"/>
              <a:t>Lipids include triglycerides, phospholipids, steroids, waxes, and pigments.</a:t>
            </a:r>
          </a:p>
          <a:p>
            <a:r>
              <a:rPr lang="en-US" dirty="0" smtClean="0"/>
              <a:t>Lipids have higher ratio of carbon and hydrogen atoms to oxygen atoms compared to carbohydrates, therefore they can store more energy.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099" y="913438"/>
            <a:ext cx="3616729" cy="4488032"/>
          </a:xfrm>
        </p:spPr>
      </p:pic>
    </p:spTree>
    <p:extLst>
      <p:ext uri="{BB962C8B-B14F-4D97-AF65-F5344CB8AC3E}">
        <p14:creationId xmlns:p14="http://schemas.microsoft.com/office/powerpoint/2010/main" val="1961533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Fatty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Fatty acids </a:t>
            </a:r>
            <a:r>
              <a:rPr lang="en-US" dirty="0" smtClean="0"/>
              <a:t>are unbranched carbon chains that make up most lipids.</a:t>
            </a:r>
          </a:p>
          <a:p>
            <a:r>
              <a:rPr lang="en-US" dirty="0" smtClean="0"/>
              <a:t>A fatty acid contains a long carbon chain (from 12 to 18 carbons) with a carboxyl group, -COOH, attached to the end.</a:t>
            </a:r>
          </a:p>
          <a:p>
            <a:r>
              <a:rPr lang="en-US" dirty="0" smtClean="0"/>
              <a:t>Carboxyl is polar, thus </a:t>
            </a:r>
            <a:r>
              <a:rPr lang="en-US" b="1" dirty="0" smtClean="0"/>
              <a:t>hydrophilic</a:t>
            </a:r>
            <a:r>
              <a:rPr lang="en-US" dirty="0"/>
              <a:t>, </a:t>
            </a:r>
            <a:r>
              <a:rPr lang="en-US" dirty="0" smtClean="0"/>
              <a:t>_________ </a:t>
            </a:r>
            <a:r>
              <a:rPr lang="en-US" dirty="0"/>
              <a:t>_________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Hydrocarbon is nonpolar, </a:t>
            </a:r>
            <a:r>
              <a:rPr lang="en-US" b="1" dirty="0" smtClean="0"/>
              <a:t>hydrophobic</a:t>
            </a:r>
            <a:r>
              <a:rPr lang="en-US" dirty="0" smtClean="0"/>
              <a:t>, does not </a:t>
            </a:r>
            <a:r>
              <a:rPr lang="en-US" dirty="0"/>
              <a:t>_________</a:t>
            </a:r>
            <a:r>
              <a:rPr lang="en-US" dirty="0" smtClean="0"/>
              <a:t> with water.</a:t>
            </a:r>
          </a:p>
          <a:p>
            <a:r>
              <a:rPr lang="en-US" dirty="0" smtClean="0"/>
              <a:t>When all carbon atoms are bonded </a:t>
            </a:r>
            <a:r>
              <a:rPr lang="en-US" dirty="0"/>
              <a:t>to _________ </a:t>
            </a:r>
            <a:r>
              <a:rPr lang="en-US" dirty="0" smtClean="0"/>
              <a:t>atoms, they </a:t>
            </a:r>
            <a:r>
              <a:rPr lang="en-US" dirty="0"/>
              <a:t>are _________.</a:t>
            </a:r>
            <a:endParaRPr lang="en-US" dirty="0" smtClean="0"/>
          </a:p>
          <a:p>
            <a:r>
              <a:rPr lang="en-US" dirty="0" smtClean="0"/>
              <a:t>When carbon hasn’t bonded with the maximum atoms it’s considered </a:t>
            </a:r>
            <a:r>
              <a:rPr lang="en-US" dirty="0"/>
              <a:t>_________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1930400"/>
            <a:ext cx="5473800" cy="3514179"/>
          </a:xfrm>
        </p:spPr>
      </p:pic>
    </p:spTree>
    <p:extLst>
      <p:ext uri="{BB962C8B-B14F-4D97-AF65-F5344CB8AC3E}">
        <p14:creationId xmlns:p14="http://schemas.microsoft.com/office/powerpoint/2010/main" val="3985820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Triglycerides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triglyceride</a:t>
            </a:r>
            <a:r>
              <a:rPr lang="en-US" dirty="0" smtClean="0"/>
              <a:t> is composed of three molecules of fatty acid joined to one molecule of the alcohol </a:t>
            </a:r>
            <a:r>
              <a:rPr lang="en-US" dirty="0"/>
              <a:t>_________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Saturated triglycerides </a:t>
            </a:r>
            <a:r>
              <a:rPr lang="en-US" dirty="0" smtClean="0"/>
              <a:t>are composed of </a:t>
            </a:r>
            <a:r>
              <a:rPr lang="en-US" dirty="0"/>
              <a:t>_________</a:t>
            </a:r>
            <a:r>
              <a:rPr lang="en-US" dirty="0" smtClean="0"/>
              <a:t> fatty acids: butter and fats in red meat.</a:t>
            </a:r>
          </a:p>
          <a:p>
            <a:r>
              <a:rPr lang="en-US" i="1" dirty="0" smtClean="0"/>
              <a:t>Unsaturated triglycerides </a:t>
            </a:r>
            <a:r>
              <a:rPr lang="en-US" dirty="0" smtClean="0"/>
              <a:t>are composed of </a:t>
            </a:r>
            <a:r>
              <a:rPr lang="en-US" dirty="0"/>
              <a:t>_________</a:t>
            </a:r>
            <a:r>
              <a:rPr lang="en-US" dirty="0" smtClean="0"/>
              <a:t> fatty acids: plant seeds.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897" y="2431944"/>
            <a:ext cx="3983678" cy="2767776"/>
          </a:xfrm>
        </p:spPr>
      </p:pic>
    </p:spTree>
    <p:extLst>
      <p:ext uri="{BB962C8B-B14F-4D97-AF65-F5344CB8AC3E}">
        <p14:creationId xmlns:p14="http://schemas.microsoft.com/office/powerpoint/2010/main" val="712637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Phospholipids</a:t>
            </a:r>
            <a:r>
              <a:rPr lang="en-US" dirty="0" smtClean="0"/>
              <a:t> have two fatty acids attached to a glycerol molecule.</a:t>
            </a:r>
          </a:p>
          <a:p>
            <a:r>
              <a:rPr lang="en-US" dirty="0" smtClean="0"/>
              <a:t>The cell membrane is made of two layers of phospholipids, called _________ </a:t>
            </a:r>
            <a:r>
              <a:rPr lang="en-US" dirty="0"/>
              <a:t>_________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inability to dissolve in water allows the membrane to form a barrier between the </a:t>
            </a:r>
            <a:r>
              <a:rPr lang="en-US" dirty="0"/>
              <a:t>_________</a:t>
            </a:r>
            <a:r>
              <a:rPr lang="en-US" dirty="0" smtClean="0"/>
              <a:t> and </a:t>
            </a:r>
            <a:r>
              <a:rPr lang="en-US" dirty="0"/>
              <a:t>_________</a:t>
            </a:r>
            <a:r>
              <a:rPr lang="en-US" dirty="0" smtClean="0"/>
              <a:t> of the cell.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1507505"/>
            <a:ext cx="5983028" cy="3988684"/>
          </a:xfrm>
        </p:spPr>
      </p:pic>
    </p:spTree>
    <p:extLst>
      <p:ext uri="{BB962C8B-B14F-4D97-AF65-F5344CB8AC3E}">
        <p14:creationId xmlns:p14="http://schemas.microsoft.com/office/powerpoint/2010/main" val="2126358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wax type is a type of structural lipid consisting of a long fatty-acid chain.</a:t>
            </a:r>
          </a:p>
          <a:p>
            <a:r>
              <a:rPr lang="en-US" b="1" dirty="0" smtClean="0"/>
              <a:t>Waxes</a:t>
            </a:r>
            <a:r>
              <a:rPr lang="en-US" dirty="0" smtClean="0"/>
              <a:t> are </a:t>
            </a:r>
            <a:r>
              <a:rPr lang="en-US" dirty="0"/>
              <a:t>_________</a:t>
            </a:r>
            <a:r>
              <a:rPr lang="en-US" dirty="0" smtClean="0"/>
              <a:t>, and in plants, form a protective coating on the outer surfaces.</a:t>
            </a:r>
          </a:p>
          <a:p>
            <a:r>
              <a:rPr lang="en-US" dirty="0" smtClean="0"/>
              <a:t>In animals we have earwax to protect our ears from microorganisms.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530745"/>
            <a:ext cx="4184650" cy="3141122"/>
          </a:xfrm>
        </p:spPr>
      </p:pic>
    </p:spTree>
    <p:extLst>
      <p:ext uri="{BB962C8B-B14F-4D97-AF65-F5344CB8AC3E}">
        <p14:creationId xmlns:p14="http://schemas.microsoft.com/office/powerpoint/2010/main" val="1891676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Steroid molecules are composed of four fused carbon rings with various groups attached to them.</a:t>
            </a:r>
          </a:p>
          <a:p>
            <a:r>
              <a:rPr lang="en-US" dirty="0" smtClean="0"/>
              <a:t>Many animal </a:t>
            </a:r>
            <a:r>
              <a:rPr lang="en-US" dirty="0"/>
              <a:t>_________</a:t>
            </a:r>
            <a:r>
              <a:rPr lang="en-US" dirty="0" smtClean="0"/>
              <a:t> are steroid compounds.</a:t>
            </a:r>
          </a:p>
          <a:p>
            <a:r>
              <a:rPr lang="en-US" b="1" dirty="0" smtClean="0"/>
              <a:t>Cholesterol</a:t>
            </a:r>
            <a:r>
              <a:rPr lang="en-US" dirty="0" smtClean="0"/>
              <a:t> is needed by the body for nerve and other cells to function normally.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1539845"/>
            <a:ext cx="6305550" cy="4410075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62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Nucleic Acids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Nucleic acids are very large and complex organic molecules that store and transfer important information in the cell.</a:t>
            </a:r>
          </a:p>
          <a:p>
            <a:r>
              <a:rPr lang="en-US" dirty="0" smtClean="0"/>
              <a:t>_________ </a:t>
            </a:r>
            <a:r>
              <a:rPr lang="en-US" dirty="0"/>
              <a:t>_________</a:t>
            </a:r>
            <a:r>
              <a:rPr lang="en-US" dirty="0" smtClean="0"/>
              <a:t>(DNA), contain </a:t>
            </a:r>
            <a:r>
              <a:rPr lang="en-US" dirty="0"/>
              <a:t>_________</a:t>
            </a:r>
            <a:r>
              <a:rPr lang="en-US" dirty="0" smtClean="0"/>
              <a:t> that determines the characteristics of an organism and directs cell activities.</a:t>
            </a:r>
          </a:p>
          <a:p>
            <a:r>
              <a:rPr lang="en-US" dirty="0" smtClean="0"/>
              <a:t>_________ </a:t>
            </a:r>
            <a:r>
              <a:rPr lang="en-US" dirty="0"/>
              <a:t>_________</a:t>
            </a:r>
            <a:r>
              <a:rPr lang="en-US" dirty="0" smtClean="0"/>
              <a:t>(RNA), stores and transfers information from DNA that is essential for the </a:t>
            </a:r>
            <a:r>
              <a:rPr lang="en-US" dirty="0"/>
              <a:t>_________</a:t>
            </a:r>
            <a:r>
              <a:rPr lang="en-US" dirty="0" smtClean="0"/>
              <a:t> of proteins.</a:t>
            </a:r>
          </a:p>
          <a:p>
            <a:r>
              <a:rPr lang="en-US" dirty="0" smtClean="0"/>
              <a:t>The monomer of nucleic acids is called </a:t>
            </a:r>
            <a:r>
              <a:rPr lang="en-US" b="1" dirty="0" smtClean="0"/>
              <a:t>nucleotide</a:t>
            </a:r>
            <a:r>
              <a:rPr lang="en-US" dirty="0" smtClean="0"/>
              <a:t>: a phosphate group, five-carbon sugar, and a ring based nitrogenous base.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378264"/>
            <a:ext cx="4184650" cy="3446084"/>
          </a:xfrm>
        </p:spPr>
      </p:pic>
    </p:spTree>
    <p:extLst>
      <p:ext uri="{BB962C8B-B14F-4D97-AF65-F5344CB8AC3E}">
        <p14:creationId xmlns:p14="http://schemas.microsoft.com/office/powerpoint/2010/main" val="3973767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main classes of organic </a:t>
            </a:r>
            <a:r>
              <a:rPr lang="en-US" dirty="0" err="1" smtClean="0"/>
              <a:t>coumounds</a:t>
            </a:r>
            <a:r>
              <a:rPr lang="en-US" dirty="0" smtClean="0"/>
              <a:t> are essential to the life processes; carbohydrates, lipids, proteins, and nucleic acids.</a:t>
            </a:r>
            <a:r>
              <a:rPr lang="en-150" dirty="0"/>
              <a:t/>
            </a:r>
            <a:br>
              <a:rPr lang="en-15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01332-FDEB-4632-8228-1AC3BF525B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3273503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Compare the structure of monosaccharides, disaccharides, and polysaccharides.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How are proteins constructed from amino-acids?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How do amino acids differ from </a:t>
            </a:r>
            <a:r>
              <a:rPr lang="en-US" dirty="0"/>
              <a:t>o</a:t>
            </a:r>
            <a:r>
              <a:rPr lang="en-US" dirty="0" smtClean="0"/>
              <a:t>ne another?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Describe the model of enzyme action.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Why do phospholipids orient in a bilayer when in a watery environment, such as a cell?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Describe how three major types of lips differ in structure from one another.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What are the functions of the two types of nucleic acids?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3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Distinguish between monosaccharides, disaccharides, and polysaccharides.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Explain the relationship between amino acids and protein structure.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Describe the induced fit model of enzyme action.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Compare the structure and function of each of the different types of lipids.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Compare the nucleic acids DNA and RNA.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7792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Carbohydrates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Carbohydrates</a:t>
            </a:r>
            <a:r>
              <a:rPr lang="en-US" dirty="0" smtClean="0"/>
              <a:t> are </a:t>
            </a:r>
            <a:r>
              <a:rPr lang="en-US" dirty="0" smtClean="0"/>
              <a:t>_________ </a:t>
            </a:r>
            <a:r>
              <a:rPr lang="en-US" dirty="0" smtClean="0"/>
              <a:t>compounds composed of carbon, hydrogen, and oxygen in a ratio 1:2:1.</a:t>
            </a:r>
          </a:p>
          <a:p>
            <a:r>
              <a:rPr lang="en-US" dirty="0" smtClean="0"/>
              <a:t>Some carbohydrates serve as a </a:t>
            </a:r>
            <a:r>
              <a:rPr lang="en-US" dirty="0" smtClean="0"/>
              <a:t>_________ </a:t>
            </a:r>
            <a:r>
              <a:rPr lang="en-US" dirty="0"/>
              <a:t>_________</a:t>
            </a:r>
            <a:r>
              <a:rPr lang="en-US" dirty="0" smtClean="0"/>
              <a:t>, </a:t>
            </a:r>
            <a:r>
              <a:rPr lang="en-US" dirty="0" smtClean="0"/>
              <a:t>others as </a:t>
            </a:r>
            <a:r>
              <a:rPr lang="en-US" dirty="0" smtClean="0"/>
              <a:t>_________ </a:t>
            </a:r>
            <a:r>
              <a:rPr lang="en-US" dirty="0"/>
              <a:t>_________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Carbohydrates exist as monosaccharides, disaccharides, and polysaccharides. 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4" y="2502131"/>
            <a:ext cx="6090263" cy="2436105"/>
          </a:xfrm>
        </p:spPr>
      </p:pic>
    </p:spTree>
    <p:extLst>
      <p:ext uri="{BB962C8B-B14F-4D97-AF65-F5344CB8AC3E}">
        <p14:creationId xmlns:p14="http://schemas.microsoft.com/office/powerpoint/2010/main" val="3536493907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/>
              <a:t>_________ </a:t>
            </a:r>
            <a:r>
              <a:rPr lang="en-US" dirty="0" smtClean="0"/>
              <a:t>of a carbohydrate is called </a:t>
            </a:r>
            <a:r>
              <a:rPr lang="en-US" b="1" dirty="0" smtClean="0"/>
              <a:t>monosaccharide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Also called a simple sugar.</a:t>
            </a:r>
          </a:p>
          <a:p>
            <a:r>
              <a:rPr lang="en-US" dirty="0" smtClean="0"/>
              <a:t>Formula: (CH2O)n</a:t>
            </a:r>
          </a:p>
          <a:p>
            <a:pPr marL="0" indent="0">
              <a:buNone/>
            </a:pPr>
            <a:r>
              <a:rPr lang="en-US" dirty="0" smtClean="0"/>
              <a:t>‘n’ can be any whole number between 3 to 8.</a:t>
            </a:r>
          </a:p>
          <a:p>
            <a:r>
              <a:rPr lang="en-US" dirty="0" smtClean="0"/>
              <a:t>The most common monosaccharide are </a:t>
            </a:r>
            <a:r>
              <a:rPr lang="en-US" b="1" dirty="0" smtClean="0"/>
              <a:t>glucose</a:t>
            </a:r>
            <a:r>
              <a:rPr lang="en-US" dirty="0" smtClean="0"/>
              <a:t> </a:t>
            </a:r>
            <a:r>
              <a:rPr lang="en-US" dirty="0"/>
              <a:t>(_________ for </a:t>
            </a:r>
            <a:r>
              <a:rPr lang="en-US" dirty="0" smtClean="0"/>
              <a:t>cells), </a:t>
            </a:r>
            <a:r>
              <a:rPr lang="en-US" b="1" dirty="0" smtClean="0"/>
              <a:t>fructose</a:t>
            </a:r>
            <a:r>
              <a:rPr lang="en-US" dirty="0" smtClean="0"/>
              <a:t> (found in </a:t>
            </a:r>
            <a:r>
              <a:rPr lang="en-US" dirty="0"/>
              <a:t>_________), </a:t>
            </a:r>
            <a:r>
              <a:rPr lang="en-US" dirty="0" smtClean="0"/>
              <a:t>and </a:t>
            </a:r>
            <a:r>
              <a:rPr lang="en-US" b="1" dirty="0" smtClean="0"/>
              <a:t>galactose</a:t>
            </a:r>
            <a:r>
              <a:rPr lang="en-US" dirty="0" smtClean="0"/>
              <a:t> (found in </a:t>
            </a:r>
            <a:r>
              <a:rPr lang="en-US" dirty="0"/>
              <a:t>_________).</a:t>
            </a:r>
            <a:endParaRPr lang="en-US" dirty="0" smtClean="0"/>
          </a:p>
          <a:p>
            <a:r>
              <a:rPr lang="en-US" dirty="0" smtClean="0"/>
              <a:t>Compounds with single chemical formula but different structural forms are called </a:t>
            </a:r>
            <a:r>
              <a:rPr lang="en-US" dirty="0"/>
              <a:t>_________.</a:t>
            </a:r>
            <a:endParaRPr lang="en-US" dirty="0"/>
          </a:p>
        </p:txBody>
      </p:sp>
      <p:pic>
        <p:nvPicPr>
          <p:cNvPr id="5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518756"/>
            <a:ext cx="6048700" cy="2419480"/>
          </a:xfrm>
        </p:spPr>
      </p:pic>
    </p:spTree>
    <p:extLst>
      <p:ext uri="{BB962C8B-B14F-4D97-AF65-F5344CB8AC3E}">
        <p14:creationId xmlns:p14="http://schemas.microsoft.com/office/powerpoint/2010/main" val="555358612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living things, two monosaccharides can combine in a condensation reaction to form </a:t>
            </a:r>
            <a:r>
              <a:rPr lang="en-US" i="1" dirty="0" smtClean="0"/>
              <a:t>double sugars</a:t>
            </a:r>
            <a:r>
              <a:rPr lang="en-US" dirty="0" smtClean="0"/>
              <a:t>, or </a:t>
            </a:r>
            <a:r>
              <a:rPr lang="en-US" dirty="0"/>
              <a:t>_________.</a:t>
            </a:r>
            <a:endParaRPr lang="en-US" dirty="0" smtClean="0"/>
          </a:p>
          <a:p>
            <a:r>
              <a:rPr lang="en-US" dirty="0" smtClean="0"/>
              <a:t>Fructose and glucose can combine to form the disaccharide </a:t>
            </a:r>
            <a:r>
              <a:rPr lang="en-US" dirty="0"/>
              <a:t>_________.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112" y="2202562"/>
            <a:ext cx="4271790" cy="2755994"/>
          </a:xfrm>
        </p:spPr>
      </p:pic>
    </p:spTree>
    <p:extLst>
      <p:ext uri="{BB962C8B-B14F-4D97-AF65-F5344CB8AC3E}">
        <p14:creationId xmlns:p14="http://schemas.microsoft.com/office/powerpoint/2010/main" val="1774185331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Polysaccharides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polysaccharide is a </a:t>
            </a:r>
            <a:r>
              <a:rPr lang="en-US" dirty="0"/>
              <a:t>_________ </a:t>
            </a:r>
            <a:r>
              <a:rPr lang="en-US" dirty="0" smtClean="0"/>
              <a:t>molecule composed to three or more monosaccharides.</a:t>
            </a:r>
          </a:p>
          <a:p>
            <a:r>
              <a:rPr lang="en-US" dirty="0" smtClean="0"/>
              <a:t>Animals store glycose in the form of polysaccharide </a:t>
            </a:r>
            <a:r>
              <a:rPr lang="en-US" dirty="0"/>
              <a:t>_________.</a:t>
            </a:r>
            <a:endParaRPr lang="en-US" dirty="0" smtClean="0"/>
          </a:p>
          <a:p>
            <a:r>
              <a:rPr lang="en-US" dirty="0"/>
              <a:t>_________ </a:t>
            </a:r>
            <a:r>
              <a:rPr lang="en-US" dirty="0" smtClean="0"/>
              <a:t>consists of hundreds of glucose molecules together.</a:t>
            </a:r>
          </a:p>
          <a:p>
            <a:r>
              <a:rPr lang="en-US" dirty="0" smtClean="0"/>
              <a:t>Liver and muscles store glycogen and is ready to be used for quick energy.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4" y="2419005"/>
            <a:ext cx="5552017" cy="2699712"/>
          </a:xfrm>
        </p:spPr>
      </p:pic>
    </p:spTree>
    <p:extLst>
      <p:ext uri="{BB962C8B-B14F-4D97-AF65-F5344CB8AC3E}">
        <p14:creationId xmlns:p14="http://schemas.microsoft.com/office/powerpoint/2010/main" val="1148457620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Proteins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Proteins</a:t>
            </a:r>
            <a:r>
              <a:rPr lang="en-US" dirty="0" smtClean="0"/>
              <a:t> are organic compounds composed mainly of carbon, hydrogen, oxygen, and nitrogen.</a:t>
            </a:r>
          </a:p>
          <a:p>
            <a:r>
              <a:rPr lang="en-US" dirty="0" smtClean="0"/>
              <a:t>Protein monomers are called </a:t>
            </a:r>
            <a:r>
              <a:rPr lang="en-US" dirty="0"/>
              <a:t>_________.</a:t>
            </a:r>
            <a:endParaRPr lang="en-US" dirty="0" smtClean="0"/>
          </a:p>
          <a:p>
            <a:r>
              <a:rPr lang="en-US" dirty="0" smtClean="0"/>
              <a:t>Hair, horns, skin, muscles and many enzymes are made of proteins.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1720087"/>
            <a:ext cx="5434388" cy="3872001"/>
          </a:xfrm>
        </p:spPr>
      </p:pic>
    </p:spTree>
    <p:extLst>
      <p:ext uri="{BB962C8B-B14F-4D97-AF65-F5344CB8AC3E}">
        <p14:creationId xmlns:p14="http://schemas.microsoft.com/office/powerpoint/2010/main" val="2165817299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Amino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There are 20 different amino acids, and all share a basic structure.</a:t>
            </a:r>
          </a:p>
          <a:p>
            <a:r>
              <a:rPr lang="en-US" dirty="0" smtClean="0"/>
              <a:t>Amino acid: a central carbon (4 bonds), a single hydrogen atom, carboxyl group (-COOH), an amino group (-NH2), and a side chain (R group).</a:t>
            </a:r>
          </a:p>
          <a:p>
            <a:r>
              <a:rPr lang="en-US" dirty="0" smtClean="0"/>
              <a:t>The main difference among different amino acids is in their R groups, and give proteins their different shapes for different activities.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1720087"/>
            <a:ext cx="5434388" cy="387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8544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</TotalTime>
  <Words>965</Words>
  <Application>Microsoft Office PowerPoint</Application>
  <PresentationFormat>Widescreen</PresentationFormat>
  <Paragraphs>88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Biochemistry </vt:lpstr>
      <vt:lpstr>Four main classes of organic coumounds are essential to the life processes; carbohydrates, lipids, proteins, and nucleic acids. </vt:lpstr>
      <vt:lpstr>Student Objectives</vt:lpstr>
      <vt:lpstr>Carbohydrates</vt:lpstr>
      <vt:lpstr>Monosaccharides</vt:lpstr>
      <vt:lpstr>Disaccharides</vt:lpstr>
      <vt:lpstr>Polysaccharides </vt:lpstr>
      <vt:lpstr>Proteins</vt:lpstr>
      <vt:lpstr>Amino Acids</vt:lpstr>
      <vt:lpstr>Dipeptides</vt:lpstr>
      <vt:lpstr>Polypeptides</vt:lpstr>
      <vt:lpstr>Enzymes</vt:lpstr>
      <vt:lpstr>Lipids</vt:lpstr>
      <vt:lpstr>Fatty acids</vt:lpstr>
      <vt:lpstr>Triglycerides </vt:lpstr>
      <vt:lpstr>Phospholipids</vt:lpstr>
      <vt:lpstr>Waxes</vt:lpstr>
      <vt:lpstr>Steroids</vt:lpstr>
      <vt:lpstr>Nucleic Acids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Biochemisty</dc:title>
  <dc:creator>Rick Reinders</dc:creator>
  <cp:lastModifiedBy>Admin</cp:lastModifiedBy>
  <cp:revision>19</cp:revision>
  <dcterms:created xsi:type="dcterms:W3CDTF">2019-08-18T12:43:44Z</dcterms:created>
  <dcterms:modified xsi:type="dcterms:W3CDTF">2019-08-23T01:51:55Z</dcterms:modified>
</cp:coreProperties>
</file>