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61" r:id="rId2"/>
    <p:sldId id="279" r:id="rId3"/>
    <p:sldId id="263" r:id="rId4"/>
    <p:sldId id="266" r:id="rId5"/>
    <p:sldId id="267" r:id="rId6"/>
    <p:sldId id="268" r:id="rId7"/>
    <p:sldId id="269" r:id="rId8"/>
    <p:sldId id="270" r:id="rId9"/>
    <p:sldId id="278" r:id="rId10"/>
    <p:sldId id="271" r:id="rId11"/>
    <p:sldId id="280" r:id="rId12"/>
    <p:sldId id="272" r:id="rId13"/>
    <p:sldId id="273" r:id="rId14"/>
    <p:sldId id="275" r:id="rId15"/>
    <p:sldId id="281" r:id="rId16"/>
    <p:sldId id="276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29-Aug-19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29-Aug-19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1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29-Aug-19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7103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29-Aug-19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13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29-Aug-19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817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29-Aug-19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35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29-Aug-19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08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29-Aug-19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9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29-Aug-19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60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29-Aug-19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87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29-Aug-19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5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29-Aug-19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3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29-Aug-19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36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29-Aug-19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29-Aug-19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5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29-Aug-19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6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7C3F8-9009-48AC-8E80-A837FFA17920}" type="datetimeFigureOut">
              <a:rPr lang="en-US" smtClean="0"/>
              <a:t>29-Aug-19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7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366" y="0"/>
            <a:ext cx="6231634" cy="7071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216" y="3801803"/>
            <a:ext cx="7766936" cy="1646302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The Integumentary System 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t>the dermis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6094461" y="6424578"/>
            <a:ext cx="7766936" cy="1096899"/>
          </a:xfrm>
        </p:spPr>
        <p:txBody>
          <a:bodyPr/>
          <a:lstStyle/>
          <a:p>
            <a:r>
              <a:rPr lang="en-US" dirty="0" smtClean="0"/>
              <a:t>T. Rick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8817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Receptors and sensations provide the central nervous system with information about the external environment and its effects on the skin.</a:t>
            </a:r>
          </a:p>
          <a:p>
            <a:r>
              <a:rPr lang="en-US" dirty="0" smtClean="0"/>
              <a:t>Most sensory receptors for the cutaneous senses are found in the dermis.</a:t>
            </a:r>
          </a:p>
          <a:p>
            <a:r>
              <a:rPr lang="en-US" dirty="0" smtClean="0"/>
              <a:t>Cutaneous senses are touch, heat, cold, and pain.</a:t>
            </a:r>
          </a:p>
          <a:p>
            <a:r>
              <a:rPr lang="en-US" dirty="0"/>
              <a:t>________________ feel </a:t>
            </a:r>
            <a:r>
              <a:rPr lang="en-US" dirty="0" smtClean="0"/>
              <a:t>pain, heat, or cold.</a:t>
            </a:r>
          </a:p>
          <a:p>
            <a:r>
              <a:rPr lang="en-US" dirty="0"/>
              <a:t>________________ feel </a:t>
            </a:r>
            <a:r>
              <a:rPr lang="en-US" dirty="0" smtClean="0"/>
              <a:t>touch and pressure.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14462" y="534298"/>
            <a:ext cx="6382039" cy="585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465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________________ </a:t>
            </a:r>
            <a:r>
              <a:rPr lang="en-US" dirty="0" smtClean="0"/>
              <a:t>of an area of skin is determined by how many receptors are present.</a:t>
            </a:r>
          </a:p>
          <a:p>
            <a:r>
              <a:rPr lang="en-US" dirty="0" smtClean="0"/>
              <a:t>Fingertips are very sensitive to touch because there are many </a:t>
            </a:r>
            <a:r>
              <a:rPr lang="en-US" dirty="0"/>
              <a:t>________________.</a:t>
            </a: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50" y="2830975"/>
            <a:ext cx="3810000" cy="2540000"/>
          </a:xfrm>
        </p:spPr>
      </p:pic>
    </p:spTree>
    <p:extLst>
      <p:ext uri="{BB962C8B-B14F-4D97-AF65-F5344CB8AC3E}">
        <p14:creationId xmlns:p14="http://schemas.microsoft.com/office/powerpoint/2010/main" val="1899815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Glands are made of epithelial tissue:</a:t>
            </a:r>
          </a:p>
          <a:p>
            <a:pPr>
              <a:buFont typeface="+mj-lt"/>
              <a:buAutoNum type="arabicPeriod"/>
            </a:pPr>
            <a:r>
              <a:rPr lang="en-US" dirty="0"/>
              <a:t>________________ </a:t>
            </a: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/>
              <a:t>________________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14462" y="528728"/>
            <a:ext cx="6614795" cy="606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72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Sebaceous Glands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ducts of </a:t>
            </a:r>
            <a:r>
              <a:rPr lang="en-US" dirty="0"/>
              <a:t>________________ open </a:t>
            </a:r>
            <a:r>
              <a:rPr lang="en-US" dirty="0" smtClean="0"/>
              <a:t>into hair follicles or directly to the skin surface.</a:t>
            </a:r>
          </a:p>
          <a:p>
            <a:r>
              <a:rPr lang="en-US" dirty="0" smtClean="0"/>
              <a:t>They secrete ________, a lipid substance (oil):</a:t>
            </a:r>
          </a:p>
          <a:p>
            <a:pPr lvl="1"/>
            <a:r>
              <a:rPr lang="en-US" dirty="0" smtClean="0"/>
              <a:t>Inhibits the growth of bacteria on the skin surface</a:t>
            </a:r>
          </a:p>
          <a:p>
            <a:pPr lvl="1"/>
            <a:r>
              <a:rPr lang="en-US" dirty="0" smtClean="0"/>
              <a:t>Prevents drying of skin and hair.</a:t>
            </a:r>
            <a:endParaRPr lang="en-US" dirty="0"/>
          </a:p>
          <a:p>
            <a:r>
              <a:rPr lang="en-US" dirty="0" smtClean="0"/>
              <a:t>Adolescents may have problems of ___________ sebaceous glands. Too much sebum traps bacteria in hair follicles and create small infections.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791" y="2160589"/>
            <a:ext cx="6286936" cy="3418521"/>
          </a:xfrm>
        </p:spPr>
      </p:pic>
    </p:spTree>
    <p:extLst>
      <p:ext uri="{BB962C8B-B14F-4D97-AF65-F5344CB8AC3E}">
        <p14:creationId xmlns:p14="http://schemas.microsoft.com/office/powerpoint/2010/main" val="1692782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Sweat Glands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two types of sweat glands:</a:t>
            </a:r>
          </a:p>
          <a:p>
            <a:pPr>
              <a:buFont typeface="+mj-lt"/>
              <a:buAutoNum type="arabicPeriod"/>
            </a:pPr>
            <a:r>
              <a:rPr lang="en-US" dirty="0"/>
              <a:t>________________ : </a:t>
            </a:r>
            <a:r>
              <a:rPr lang="en-US" dirty="0" smtClean="0"/>
              <a:t>most numerous in underarm and genital areas. Sensitive to stress and emotional situations.</a:t>
            </a:r>
          </a:p>
          <a:p>
            <a:pPr>
              <a:buFont typeface="+mj-lt"/>
              <a:buAutoNum type="arabicPeriod"/>
            </a:pPr>
            <a:r>
              <a:rPr lang="en-US" dirty="0"/>
              <a:t>________________ : </a:t>
            </a:r>
            <a:r>
              <a:rPr lang="en-US" dirty="0" smtClean="0"/>
              <a:t>all over body, but numerous on forehead, upper lip, palms, and soles. Secretory portion of these glands is a coiled tube in the dermis. The duct to the skin’s surface is called a _______.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546" y="797757"/>
            <a:ext cx="4463734" cy="5759658"/>
          </a:xfrm>
        </p:spPr>
      </p:pic>
    </p:spTree>
    <p:extLst>
      <p:ext uri="{BB962C8B-B14F-4D97-AF65-F5344CB8AC3E}">
        <p14:creationId xmlns:p14="http://schemas.microsoft.com/office/powerpoint/2010/main" val="3009219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sweat produced by eccrine glands is important in the maintenance of normal body </a:t>
            </a:r>
            <a:r>
              <a:rPr lang="en-US" dirty="0"/>
              <a:t>________________.</a:t>
            </a:r>
            <a:endParaRPr lang="en-US" dirty="0" smtClean="0"/>
          </a:p>
          <a:p>
            <a:r>
              <a:rPr lang="en-US" dirty="0" smtClean="0"/>
              <a:t>A great deal of heat can be can be lost in evaporation of relatively small amount of water.</a:t>
            </a:r>
          </a:p>
          <a:p>
            <a:r>
              <a:rPr lang="en-US" dirty="0" smtClean="0"/>
              <a:t>Loss of too much body water in sweat may cause </a:t>
            </a:r>
            <a:r>
              <a:rPr lang="en-US" dirty="0"/>
              <a:t>________________.</a:t>
            </a:r>
            <a:endParaRPr lang="en-US" dirty="0" smtClean="0"/>
          </a:p>
          <a:p>
            <a:r>
              <a:rPr lang="en-US" dirty="0"/>
              <a:t>________________ is </a:t>
            </a:r>
            <a:r>
              <a:rPr lang="en-US" dirty="0" smtClean="0"/>
              <a:t>also lost in sweat, as are small amounts or _______ (a nitrogenous waste product of amino acid metabolism).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355" y="2385753"/>
            <a:ext cx="5038752" cy="2834297"/>
          </a:xfrm>
        </p:spPr>
      </p:pic>
    </p:spTree>
    <p:extLst>
      <p:ext uri="{BB962C8B-B14F-4D97-AF65-F5344CB8AC3E}">
        <p14:creationId xmlns:p14="http://schemas.microsoft.com/office/powerpoint/2010/main" val="3211859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Vessels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Besides the capillaries in the dermis, arterioles are of great importance.</a:t>
            </a:r>
          </a:p>
          <a:p>
            <a:r>
              <a:rPr lang="en-US" dirty="0"/>
              <a:t>________________ </a:t>
            </a:r>
            <a:r>
              <a:rPr lang="en-US" dirty="0" smtClean="0"/>
              <a:t>are small arteries, and the smooth muscle in their walls permits them to constrict (close) or dilate (open) to maintain body temperature.</a:t>
            </a:r>
          </a:p>
          <a:p>
            <a:r>
              <a:rPr lang="en-US" dirty="0" smtClean="0"/>
              <a:t>When arterioles dilate </a:t>
            </a:r>
            <a:r>
              <a:rPr lang="en-US" dirty="0"/>
              <a:t>(________________), </a:t>
            </a:r>
            <a:r>
              <a:rPr lang="en-US" dirty="0" smtClean="0"/>
              <a:t>blood flow </a:t>
            </a:r>
            <a:r>
              <a:rPr lang="en-US" dirty="0"/>
              <a:t>________________ </a:t>
            </a:r>
            <a:r>
              <a:rPr lang="en-US" dirty="0" smtClean="0"/>
              <a:t>in dermis and releases heat through skin.</a:t>
            </a:r>
          </a:p>
          <a:p>
            <a:r>
              <a:rPr lang="en-US" dirty="0" smtClean="0"/>
              <a:t>When arterioles contract </a:t>
            </a:r>
            <a:r>
              <a:rPr lang="en-US" dirty="0"/>
              <a:t>(________________), </a:t>
            </a:r>
            <a:r>
              <a:rPr lang="en-US" dirty="0" smtClean="0"/>
              <a:t>blood flow is </a:t>
            </a:r>
            <a:r>
              <a:rPr lang="en-US" dirty="0"/>
              <a:t>________________ </a:t>
            </a:r>
            <a:r>
              <a:rPr lang="en-US" dirty="0" smtClean="0"/>
              <a:t>keeping heat inside body.</a:t>
            </a:r>
          </a:p>
          <a:p>
            <a:r>
              <a:rPr lang="en-US" dirty="0" smtClean="0"/>
              <a:t>Vasoconstriction may occur during stressful situations, because </a:t>
            </a:r>
            <a:r>
              <a:rPr lang="en-US" smtClean="0"/>
              <a:t>of </a:t>
            </a:r>
            <a:r>
              <a:rPr lang="en-US" i="1" smtClean="0"/>
              <a:t>‘</a:t>
            </a:r>
            <a:r>
              <a:rPr lang="en-US" smtClean="0"/>
              <a:t>________________’.</a:t>
            </a:r>
            <a:endParaRPr lang="en-US" i="1" dirty="0"/>
          </a:p>
        </p:txBody>
      </p:sp>
      <p:pic>
        <p:nvPicPr>
          <p:cNvPr id="5" name="Recording #25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00527" y="1930400"/>
            <a:ext cx="6550025" cy="3697434"/>
          </a:xfrm>
        </p:spPr>
      </p:pic>
    </p:spTree>
    <p:extLst>
      <p:ext uri="{BB962C8B-B14F-4D97-AF65-F5344CB8AC3E}">
        <p14:creationId xmlns:p14="http://schemas.microsoft.com/office/powerpoint/2010/main" val="182779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Define the dermis and the tissue of which it is made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Where, on the body, does human hair have important functions? Describe these functions.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Describe the functions of nails.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Name the cutaneous senses and explain their importance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Explain the functions of sebum and cerumen.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How do the </a:t>
            </a:r>
            <a:r>
              <a:rPr lang="en-US" dirty="0"/>
              <a:t>arterioles in the dermis respond to heat, cold, and </a:t>
            </a:r>
            <a:r>
              <a:rPr lang="en-US" dirty="0" smtClean="0"/>
              <a:t>stress?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292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5" y="1620983"/>
            <a:ext cx="8596668" cy="2906466"/>
          </a:xfrm>
        </p:spPr>
        <p:txBody>
          <a:bodyPr>
            <a:normAutofit/>
          </a:bodyPr>
          <a:lstStyle/>
          <a:p>
            <a:r>
              <a:rPr lang="en-US" dirty="0" smtClean="0"/>
              <a:t>How come your hair keeps growing back?</a:t>
            </a:r>
            <a:br>
              <a:rPr lang="en-US" dirty="0" smtClean="0"/>
            </a:br>
            <a:r>
              <a:rPr lang="en-US" dirty="0" smtClean="0"/>
              <a:t>Where do our hair and nails come from?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24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objectives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Define the dermis and the tissue of which it is made.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Describe the functions of hair and </a:t>
            </a:r>
            <a:r>
              <a:rPr lang="en-US" sz="2800" dirty="0" smtClean="0"/>
              <a:t>nails.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Name the cutaneous senses and explain their importance.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Describe functions of the secretions of sebaceous </a:t>
            </a:r>
            <a:r>
              <a:rPr lang="en-US" sz="2800" dirty="0" smtClean="0"/>
              <a:t>glands </a:t>
            </a:r>
            <a:r>
              <a:rPr lang="en-US" sz="2800" smtClean="0"/>
              <a:t>and the </a:t>
            </a:r>
            <a:r>
              <a:rPr lang="en-US" sz="2800" dirty="0" smtClean="0"/>
              <a:t>eccrine sweat glands.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Describe how the arterioles in the dermis respond to heat, cold, and stress.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1029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_________</a:t>
            </a:r>
            <a:r>
              <a:rPr lang="en-US" dirty="0" smtClean="0"/>
              <a:t> is made of irregular type of ________________tissue.</a:t>
            </a:r>
          </a:p>
          <a:p>
            <a:r>
              <a:rPr lang="en-US" dirty="0" smtClean="0"/>
              <a:t>The dermis contains accessory skin structures: hair and nail follicles, sensory receptors, and several types of glands.</a:t>
            </a:r>
          </a:p>
          <a:p>
            <a:r>
              <a:rPr lang="en-US" dirty="0"/>
              <a:t>________________ </a:t>
            </a:r>
            <a:r>
              <a:rPr lang="en-US" dirty="0" smtClean="0"/>
              <a:t>means that the fibers are not parallel, but run in all directions.</a:t>
            </a:r>
          </a:p>
          <a:p>
            <a:r>
              <a:rPr lang="en-US" dirty="0" smtClean="0"/>
              <a:t>Fibroblasts produce both </a:t>
            </a:r>
            <a:r>
              <a:rPr lang="en-US" dirty="0"/>
              <a:t>________________ </a:t>
            </a:r>
            <a:r>
              <a:rPr lang="en-US" dirty="0" smtClean="0"/>
              <a:t>and </a:t>
            </a:r>
            <a:r>
              <a:rPr lang="en-US" dirty="0"/>
              <a:t>________________ </a:t>
            </a:r>
            <a:r>
              <a:rPr lang="en-US" dirty="0" smtClean="0"/>
              <a:t>fibers.</a:t>
            </a:r>
          </a:p>
          <a:p>
            <a:r>
              <a:rPr lang="en-US" dirty="0"/>
              <a:t>________________ </a:t>
            </a:r>
            <a:r>
              <a:rPr lang="en-US" dirty="0" smtClean="0"/>
              <a:t>and </a:t>
            </a:r>
            <a:r>
              <a:rPr lang="en-US" dirty="0"/>
              <a:t>________________ </a:t>
            </a:r>
            <a:r>
              <a:rPr lang="en-US" dirty="0" smtClean="0"/>
              <a:t>are two characteristics of the dermis.</a:t>
            </a:r>
          </a:p>
        </p:txBody>
      </p:sp>
      <p:pic>
        <p:nvPicPr>
          <p:cNvPr id="6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231" y="228600"/>
            <a:ext cx="4725510" cy="2781300"/>
          </a:xfrm>
        </p:spPr>
      </p:pic>
      <p:pic>
        <p:nvPicPr>
          <p:cNvPr id="4" name="Recording #2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85269" y="3175648"/>
            <a:ext cx="5920932" cy="334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960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Papillary Junction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uneven junction of the dermis with the epidermis is called ________________.</a:t>
            </a:r>
          </a:p>
          <a:p>
            <a:r>
              <a:rPr lang="en-US" dirty="0" smtClean="0"/>
              <a:t>Capillaries are abundant here to nourish the dermis and epidermis.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010" y="615634"/>
            <a:ext cx="5700570" cy="5610599"/>
          </a:xfrm>
        </p:spPr>
      </p:pic>
    </p:spTree>
    <p:extLst>
      <p:ext uri="{BB962C8B-B14F-4D97-AF65-F5344CB8AC3E}">
        <p14:creationId xmlns:p14="http://schemas.microsoft.com/office/powerpoint/2010/main" val="957749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Hair Follicles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________________ are </a:t>
            </a:r>
            <a:r>
              <a:rPr lang="en-US" dirty="0" smtClean="0"/>
              <a:t>made of epidermal tissue, and the growth process of hair is very similar to the growth of the epidermis.</a:t>
            </a:r>
          </a:p>
          <a:p>
            <a:r>
              <a:rPr lang="en-US" dirty="0" smtClean="0"/>
              <a:t>At the base is the </a:t>
            </a:r>
            <a:r>
              <a:rPr lang="en-US" dirty="0"/>
              <a:t>________________, </a:t>
            </a:r>
            <a:r>
              <a:rPr lang="en-US" dirty="0" smtClean="0"/>
              <a:t>which contains cells called the matrix, where mitosis takes place.</a:t>
            </a:r>
          </a:p>
          <a:p>
            <a:r>
              <a:rPr lang="en-US" dirty="0" smtClean="0"/>
              <a:t>New cells produce keratin, get their color from melanin, then die and become part of the </a:t>
            </a:r>
            <a:r>
              <a:rPr lang="en-US" dirty="0"/>
              <a:t>________________, </a:t>
            </a:r>
            <a:r>
              <a:rPr lang="en-US" dirty="0" smtClean="0"/>
              <a:t>which is pushed towards the surface of the skin.</a:t>
            </a:r>
          </a:p>
          <a:p>
            <a:r>
              <a:rPr lang="en-US" dirty="0" smtClean="0"/>
              <a:t>Hair growth averages 8-10 mm/month.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908" y="798636"/>
            <a:ext cx="5068376" cy="5243389"/>
          </a:xfrm>
        </p:spPr>
      </p:pic>
    </p:spTree>
    <p:extLst>
      <p:ext uri="{BB962C8B-B14F-4D97-AF65-F5344CB8AC3E}">
        <p14:creationId xmlns:p14="http://schemas.microsoft.com/office/powerpoint/2010/main" val="2139362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human hair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Eyelashes and eyebrows help to keep _____ and </a:t>
            </a:r>
            <a:r>
              <a:rPr lang="en-US" dirty="0"/>
              <a:t>________________ </a:t>
            </a:r>
            <a:r>
              <a:rPr lang="en-US" dirty="0" smtClean="0"/>
              <a:t>out of eyes.</a:t>
            </a:r>
          </a:p>
          <a:p>
            <a:r>
              <a:rPr lang="en-US" dirty="0" smtClean="0"/>
              <a:t>Hairs in nostrils help to keep _____ out of nasal cavities.</a:t>
            </a:r>
          </a:p>
          <a:p>
            <a:r>
              <a:rPr lang="en-US" dirty="0" smtClean="0"/>
              <a:t>Hair of the scalp provides ________ from cold on the head.</a:t>
            </a:r>
          </a:p>
          <a:p>
            <a:r>
              <a:rPr lang="en-US" dirty="0" smtClean="0"/>
              <a:t>Attached to each hair follicle is a small, smooth muscle called </a:t>
            </a:r>
            <a:r>
              <a:rPr lang="en-US" dirty="0"/>
              <a:t>________________. </a:t>
            </a:r>
            <a:r>
              <a:rPr lang="en-US" dirty="0" smtClean="0"/>
              <a:t>It gives us ‘goosebumps’.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339" y="2377440"/>
            <a:ext cx="6446408" cy="3019938"/>
          </a:xfrm>
        </p:spPr>
      </p:pic>
    </p:spTree>
    <p:extLst>
      <p:ext uri="{BB962C8B-B14F-4D97-AF65-F5344CB8AC3E}">
        <p14:creationId xmlns:p14="http://schemas.microsoft.com/office/powerpoint/2010/main" val="301749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Nail Follicles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At the end of fingers and toes, nail follicles produce nails just as hair follicles produce hair.</a:t>
            </a:r>
          </a:p>
          <a:p>
            <a:r>
              <a:rPr lang="en-US" dirty="0" smtClean="0"/>
              <a:t>Mitosis takes place in the </a:t>
            </a:r>
            <a:r>
              <a:rPr lang="en-US" dirty="0"/>
              <a:t>________________ at </a:t>
            </a:r>
            <a:r>
              <a:rPr lang="en-US" dirty="0" smtClean="0"/>
              <a:t>the base of the nail, and the new cells produce keratin and then die.</a:t>
            </a:r>
          </a:p>
          <a:p>
            <a:r>
              <a:rPr lang="en-US" dirty="0" smtClean="0"/>
              <a:t>The nail itself consists of </a:t>
            </a:r>
            <a:r>
              <a:rPr lang="en-US" dirty="0"/>
              <a:t>________________ </a:t>
            </a:r>
            <a:r>
              <a:rPr lang="en-US" dirty="0" smtClean="0"/>
              <a:t>dead cells, the flat nail bed is living epidermis and dermis.</a:t>
            </a:r>
          </a:p>
          <a:p>
            <a:r>
              <a:rPr lang="en-US" dirty="0" smtClean="0"/>
              <a:t>Fingernails grow about 3mm/month.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89" y="2385033"/>
            <a:ext cx="6277903" cy="2910861"/>
          </a:xfrm>
        </p:spPr>
      </p:pic>
    </p:spTree>
    <p:extLst>
      <p:ext uri="{BB962C8B-B14F-4D97-AF65-F5344CB8AC3E}">
        <p14:creationId xmlns:p14="http://schemas.microsoft.com/office/powerpoint/2010/main" val="927085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nails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Nails </a:t>
            </a:r>
            <a:r>
              <a:rPr lang="en-US" dirty="0"/>
              <a:t>________________ </a:t>
            </a:r>
            <a:r>
              <a:rPr lang="en-US" dirty="0" smtClean="0"/>
              <a:t>the end of fingers and toes from mechanical injury and gives the fingers greater ability to pick up small objects.</a:t>
            </a:r>
          </a:p>
          <a:p>
            <a:r>
              <a:rPr lang="en-US" dirty="0" smtClean="0"/>
              <a:t>Fingernails are also good for </a:t>
            </a:r>
            <a:r>
              <a:rPr lang="en-US" dirty="0"/>
              <a:t>________________ :</a:t>
            </a:r>
            <a:endParaRPr lang="en-US" dirty="0" smtClean="0"/>
          </a:p>
          <a:p>
            <a:pPr lvl="1"/>
            <a:r>
              <a:rPr lang="en-US" dirty="0" smtClean="0"/>
              <a:t>Arthropod parasite, mosquito, tick, or flea.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343" y="2480142"/>
            <a:ext cx="5052002" cy="3363190"/>
          </a:xfrm>
        </p:spPr>
      </p:pic>
    </p:spTree>
    <p:extLst>
      <p:ext uri="{BB962C8B-B14F-4D97-AF65-F5344CB8AC3E}">
        <p14:creationId xmlns:p14="http://schemas.microsoft.com/office/powerpoint/2010/main" val="420084614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659</TotalTime>
  <Words>868</Words>
  <Application>Microsoft Office PowerPoint</Application>
  <PresentationFormat>Widescreen</PresentationFormat>
  <Paragraphs>83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Facet</vt:lpstr>
      <vt:lpstr>The Integumentary System  - the dermis</vt:lpstr>
      <vt:lpstr>How come your hair keeps growing back? Where do our hair and nails come from?</vt:lpstr>
      <vt:lpstr>Student objectives</vt:lpstr>
      <vt:lpstr>Dermis</vt:lpstr>
      <vt:lpstr>Papillary Junction</vt:lpstr>
      <vt:lpstr>Hair Follicles</vt:lpstr>
      <vt:lpstr>Functions of human hair</vt:lpstr>
      <vt:lpstr>Nail Follicles</vt:lpstr>
      <vt:lpstr>Functions of nails</vt:lpstr>
      <vt:lpstr>Receptors</vt:lpstr>
      <vt:lpstr>Sensitivity</vt:lpstr>
      <vt:lpstr>Glands</vt:lpstr>
      <vt:lpstr>Sebaceous Glands</vt:lpstr>
      <vt:lpstr>Sweat Glands</vt:lpstr>
      <vt:lpstr>Sweat</vt:lpstr>
      <vt:lpstr>Blood Vessels</vt:lpstr>
      <vt:lpstr>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41</cp:revision>
  <dcterms:created xsi:type="dcterms:W3CDTF">2019-05-10T00:55:28Z</dcterms:created>
  <dcterms:modified xsi:type="dcterms:W3CDTF">2019-08-29T00:53:27Z</dcterms:modified>
</cp:coreProperties>
</file>