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8" r:id="rId3"/>
    <p:sldId id="263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7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1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7103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13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8178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35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08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92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60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8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5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3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3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6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7C3F8-9009-48AC-8E80-A837FFA17920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74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7047"/>
            <a:ext cx="12192000" cy="85912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71820" y="3470168"/>
            <a:ext cx="7766936" cy="1646302"/>
          </a:xfrm>
          <a:solidFill>
            <a:schemeClr val="accent1">
              <a:lumMod val="20000"/>
              <a:lumOff val="80000"/>
              <a:alpha val="68000"/>
            </a:schemeClr>
          </a:solidFill>
        </p:spPr>
        <p:txBody>
          <a:bodyPr/>
          <a:lstStyle/>
          <a:p>
            <a:pPr algn="l"/>
            <a:r>
              <a:rPr lang="en-US" sz="6000" b="1" dirty="0">
                <a:solidFill>
                  <a:schemeClr val="tx1"/>
                </a:solidFill>
              </a:rPr>
              <a:t/>
            </a:r>
            <a:br>
              <a:rPr lang="en-US" sz="6000" b="1" dirty="0">
                <a:solidFill>
                  <a:schemeClr val="tx1"/>
                </a:solidFill>
              </a:rPr>
            </a:br>
            <a:r>
              <a:rPr lang="en-US" sz="6000" b="1" dirty="0">
                <a:solidFill>
                  <a:schemeClr val="tx1"/>
                </a:solidFill>
              </a:rPr>
              <a:t>Energy Sources for Contraction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53787" y="5761101"/>
            <a:ext cx="7766936" cy="1096899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chemeClr val="tx1"/>
                </a:solidFill>
              </a:rPr>
              <a:t>T. Rick</a:t>
            </a:r>
          </a:p>
        </p:txBody>
      </p:sp>
    </p:spTree>
    <p:extLst>
      <p:ext uri="{BB962C8B-B14F-4D97-AF65-F5344CB8AC3E}">
        <p14:creationId xmlns:p14="http://schemas.microsoft.com/office/powerpoint/2010/main" val="429124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28B1A-72A8-48D7-8D4C-3E87CBBD3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sources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88515-DAF2-4E11-A9FD-4C23A8DCBF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direct source for muscle fibers is </a:t>
            </a:r>
            <a:r>
              <a:rPr lang="en-US" b="1" dirty="0" smtClean="0"/>
              <a:t>_____</a:t>
            </a:r>
            <a:r>
              <a:rPr lang="en-US" dirty="0" smtClean="0"/>
              <a:t> </a:t>
            </a:r>
            <a:r>
              <a:rPr lang="en-US" dirty="0"/>
              <a:t>(Adenosine Triphosphate).</a:t>
            </a:r>
          </a:p>
          <a:p>
            <a:r>
              <a:rPr lang="en-US" dirty="0"/>
              <a:t>The </a:t>
            </a:r>
            <a:r>
              <a:rPr lang="en-US" b="1" dirty="0"/>
              <a:t>_____________</a:t>
            </a:r>
            <a:r>
              <a:rPr lang="en-US" dirty="0" smtClean="0"/>
              <a:t> </a:t>
            </a:r>
            <a:r>
              <a:rPr lang="en-US" dirty="0"/>
              <a:t>energy sources are </a:t>
            </a:r>
            <a:r>
              <a:rPr lang="en-US" b="1" dirty="0" smtClean="0"/>
              <a:t>_____________</a:t>
            </a:r>
            <a:r>
              <a:rPr lang="en-US" dirty="0" smtClean="0"/>
              <a:t>and </a:t>
            </a:r>
            <a:r>
              <a:rPr lang="en-US" b="1" dirty="0"/>
              <a:t>_____________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4" y="1930400"/>
            <a:ext cx="5000783" cy="3732641"/>
          </a:xfrm>
        </p:spPr>
      </p:pic>
    </p:spTree>
    <p:extLst>
      <p:ext uri="{BB962C8B-B14F-4D97-AF65-F5344CB8AC3E}">
        <p14:creationId xmlns:p14="http://schemas.microsoft.com/office/powerpoint/2010/main" val="3247703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Creatine Phosphate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Creatine phosphate </a:t>
            </a:r>
            <a:r>
              <a:rPr lang="en-US" dirty="0"/>
              <a:t>is an energy-transferring molecule. When it is </a:t>
            </a:r>
            <a:r>
              <a:rPr lang="en-US" b="1" dirty="0"/>
              <a:t>_____________</a:t>
            </a:r>
            <a:r>
              <a:rPr lang="en-US" dirty="0" smtClean="0"/>
              <a:t>(</a:t>
            </a:r>
            <a:r>
              <a:rPr lang="en-US" dirty="0"/>
              <a:t>by an enzyme) to </a:t>
            </a:r>
            <a:r>
              <a:rPr lang="en-US" b="1" dirty="0"/>
              <a:t>_____________</a:t>
            </a:r>
            <a:r>
              <a:rPr lang="en-US" dirty="0" smtClean="0"/>
              <a:t>, </a:t>
            </a:r>
            <a:r>
              <a:rPr lang="en-US" b="1" dirty="0"/>
              <a:t>_____________</a:t>
            </a:r>
            <a:r>
              <a:rPr lang="en-US" dirty="0" smtClean="0"/>
              <a:t>, </a:t>
            </a:r>
            <a:r>
              <a:rPr lang="en-US" dirty="0"/>
              <a:t>and </a:t>
            </a:r>
            <a:r>
              <a:rPr lang="en-US" b="1" dirty="0"/>
              <a:t>_____________</a:t>
            </a:r>
            <a:r>
              <a:rPr lang="en-US" dirty="0" smtClean="0"/>
              <a:t>. </a:t>
            </a:r>
            <a:r>
              <a:rPr lang="en-US" dirty="0"/>
              <a:t>The energy is used to synthesize more ATP.</a:t>
            </a:r>
          </a:p>
          <a:p>
            <a:r>
              <a:rPr lang="en-US" dirty="0"/>
              <a:t>Most </a:t>
            </a:r>
            <a:r>
              <a:rPr lang="en-US" b="1" dirty="0"/>
              <a:t>_____________</a:t>
            </a:r>
            <a:r>
              <a:rPr lang="en-US" dirty="0" smtClean="0"/>
              <a:t> </a:t>
            </a:r>
            <a:r>
              <a:rPr lang="en-US" dirty="0"/>
              <a:t>formed is used to resynthesize </a:t>
            </a:r>
            <a:r>
              <a:rPr lang="en-US" dirty="0" err="1"/>
              <a:t>creatine</a:t>
            </a:r>
            <a:r>
              <a:rPr lang="en-US" dirty="0"/>
              <a:t> phosphate, but some is converted to </a:t>
            </a:r>
            <a:r>
              <a:rPr lang="en-US" b="1" dirty="0"/>
              <a:t>_____________</a:t>
            </a:r>
            <a:r>
              <a:rPr lang="en-US" dirty="0" smtClean="0"/>
              <a:t>, </a:t>
            </a:r>
            <a:r>
              <a:rPr lang="en-US" dirty="0"/>
              <a:t>a </a:t>
            </a:r>
            <a:r>
              <a:rPr lang="en-US" b="1" dirty="0"/>
              <a:t>_____________</a:t>
            </a:r>
            <a:r>
              <a:rPr lang="en-US" dirty="0" smtClean="0"/>
              <a:t> </a:t>
            </a:r>
            <a:r>
              <a:rPr lang="en-US" dirty="0"/>
              <a:t>waste that is excreted by the </a:t>
            </a:r>
            <a:r>
              <a:rPr lang="en-US" b="1" dirty="0"/>
              <a:t>_____________</a:t>
            </a:r>
            <a:r>
              <a:rPr lang="en-US" dirty="0" smtClean="0"/>
              <a:t>.</a:t>
            </a:r>
            <a:endParaRPr lang="en-150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2539571"/>
            <a:ext cx="4184650" cy="3123470"/>
          </a:xfrm>
        </p:spPr>
      </p:pic>
    </p:spTree>
    <p:extLst>
      <p:ext uri="{BB962C8B-B14F-4D97-AF65-F5344CB8AC3E}">
        <p14:creationId xmlns:p14="http://schemas.microsoft.com/office/powerpoint/2010/main" val="3921804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465F6-1D53-4E1A-AD26-93F8A9313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Glycogen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EB801-14E0-4301-B678-35272F3D4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abundant energy source in muscle fibers is </a:t>
            </a:r>
            <a:r>
              <a:rPr lang="en-US" b="1" dirty="0"/>
              <a:t>_____________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Glycogen is needed to provide energy for </a:t>
            </a:r>
            <a:r>
              <a:rPr lang="en-US" b="1" dirty="0"/>
              <a:t>_____________</a:t>
            </a:r>
            <a:r>
              <a:rPr lang="en-US" dirty="0" smtClean="0"/>
              <a:t> </a:t>
            </a:r>
            <a:r>
              <a:rPr lang="en-US" dirty="0"/>
              <a:t>contractions (more than a few seconds).</a:t>
            </a:r>
          </a:p>
          <a:p>
            <a:r>
              <a:rPr lang="en-US" dirty="0"/>
              <a:t>It is broken down into the glucose molecules of which it is made. It is then further broken down in the process of cell respiration to produce ATP.</a:t>
            </a:r>
          </a:p>
          <a:p>
            <a:r>
              <a:rPr lang="en-US" b="1" dirty="0" smtClean="0"/>
              <a:t>______ </a:t>
            </a:r>
            <a:r>
              <a:rPr lang="en-US" b="1" dirty="0"/>
              <a:t>+ </a:t>
            </a:r>
            <a:r>
              <a:rPr lang="en-US" b="1" dirty="0"/>
              <a:t>______ </a:t>
            </a:r>
            <a:r>
              <a:rPr lang="en-US" b="1" dirty="0"/>
              <a:t>-&gt; </a:t>
            </a:r>
            <a:r>
              <a:rPr lang="en-US" b="1" dirty="0"/>
              <a:t>______ </a:t>
            </a:r>
            <a:r>
              <a:rPr lang="en-US" b="1" dirty="0"/>
              <a:t>+ </a:t>
            </a:r>
            <a:r>
              <a:rPr lang="en-US" b="1" dirty="0"/>
              <a:t>______ </a:t>
            </a:r>
            <a:r>
              <a:rPr lang="en-US" b="1" dirty="0"/>
              <a:t>+ </a:t>
            </a:r>
            <a:r>
              <a:rPr lang="en-US" b="1" dirty="0"/>
              <a:t>______ </a:t>
            </a:r>
            <a:r>
              <a:rPr lang="en-US" b="1" dirty="0"/>
              <a:t>+ </a:t>
            </a:r>
            <a:r>
              <a:rPr lang="en-US" b="1" dirty="0"/>
              <a:t>______</a:t>
            </a:r>
            <a:endParaRPr lang="en-US" b="1" dirty="0"/>
          </a:p>
          <a:p>
            <a:endParaRPr lang="en-150" dirty="0"/>
          </a:p>
        </p:txBody>
      </p:sp>
    </p:spTree>
    <p:extLst>
      <p:ext uri="{BB962C8B-B14F-4D97-AF65-F5344CB8AC3E}">
        <p14:creationId xmlns:p14="http://schemas.microsoft.com/office/powerpoint/2010/main" val="3087666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0FAB1-43EC-4848-8C5F-BA3208AF0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Glucose + O2 -&gt; CO2 + H2O + ATP + heat</a:t>
            </a:r>
            <a:br>
              <a:rPr lang="en-US" b="1" dirty="0"/>
            </a:br>
            <a:r>
              <a:rPr lang="en-US" dirty="0" smtClean="0"/>
              <a:t> 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D4F18-BD52-4E57-8AE0-27341FF6BF1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______</a:t>
            </a:r>
            <a:r>
              <a:rPr lang="en-US" dirty="0" smtClean="0"/>
              <a:t> </a:t>
            </a:r>
            <a:r>
              <a:rPr lang="en-US" dirty="0"/>
              <a:t>produced will contribute to body </a:t>
            </a:r>
            <a:r>
              <a:rPr lang="en-US" b="1" dirty="0" smtClean="0"/>
              <a:t>_________</a:t>
            </a:r>
            <a:r>
              <a:rPr lang="en-US" dirty="0" smtClean="0"/>
              <a:t> </a:t>
            </a:r>
            <a:r>
              <a:rPr lang="en-US" dirty="0"/>
              <a:t>and is </a:t>
            </a:r>
            <a:r>
              <a:rPr lang="en-US" b="1" dirty="0" smtClean="0"/>
              <a:t>_________</a:t>
            </a:r>
            <a:r>
              <a:rPr lang="en-US" dirty="0" smtClean="0"/>
              <a:t> </a:t>
            </a:r>
            <a:r>
              <a:rPr lang="en-US" dirty="0"/>
              <a:t>is strenuous, will increase body temperature.</a:t>
            </a:r>
          </a:p>
          <a:p>
            <a:r>
              <a:rPr lang="en-US" dirty="0"/>
              <a:t>The water becomes part of </a:t>
            </a:r>
            <a:r>
              <a:rPr lang="en-US" b="1" dirty="0" smtClean="0"/>
              <a:t>_________</a:t>
            </a:r>
            <a:r>
              <a:rPr lang="en-US" dirty="0" smtClean="0"/>
              <a:t> </a:t>
            </a:r>
            <a:r>
              <a:rPr lang="en-US" dirty="0"/>
              <a:t>water, and the carbon dioxide will be </a:t>
            </a:r>
            <a:r>
              <a:rPr lang="en-US" b="1" dirty="0" smtClean="0"/>
              <a:t>_________</a:t>
            </a:r>
            <a:r>
              <a:rPr lang="en-US" dirty="0" smtClean="0"/>
              <a:t>.</a:t>
            </a:r>
            <a:endParaRPr lang="en-US" dirty="0"/>
          </a:p>
          <a:p>
            <a:endParaRPr lang="en-15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2706423"/>
            <a:ext cx="4184650" cy="2789766"/>
          </a:xfrm>
        </p:spPr>
      </p:pic>
    </p:spTree>
    <p:extLst>
      <p:ext uri="{BB962C8B-B14F-4D97-AF65-F5344CB8AC3E}">
        <p14:creationId xmlns:p14="http://schemas.microsoft.com/office/powerpoint/2010/main" val="2572697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5B92E-6348-40C1-80C8-426FB6BBC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Hemoglobin and Myoglobin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5C18E-9028-4AF9-B0BC-8084C20ED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______________</a:t>
            </a:r>
            <a:r>
              <a:rPr lang="en-US" b="1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red blood cells continuously carry oxygen to the muscle fibers.</a:t>
            </a:r>
          </a:p>
          <a:p>
            <a:r>
              <a:rPr lang="en-US" dirty="0"/>
              <a:t>______________ </a:t>
            </a:r>
            <a:r>
              <a:rPr lang="en-US" dirty="0"/>
              <a:t>is a </a:t>
            </a:r>
            <a:r>
              <a:rPr lang="en-US" dirty="0"/>
              <a:t>______________ </a:t>
            </a:r>
            <a:r>
              <a:rPr lang="en-US" dirty="0"/>
              <a:t>in muscle fibers </a:t>
            </a:r>
            <a:r>
              <a:rPr lang="en-US" dirty="0" smtClean="0"/>
              <a:t>that </a:t>
            </a:r>
            <a:r>
              <a:rPr lang="en-US" dirty="0"/>
              <a:t>stores some oxygen within the muscle cells.</a:t>
            </a:r>
          </a:p>
          <a:p>
            <a:r>
              <a:rPr lang="en-US" dirty="0"/>
              <a:t>Myoglobin and hemoglobin contain </a:t>
            </a:r>
            <a:r>
              <a:rPr lang="en-US" dirty="0" smtClean="0"/>
              <a:t>________, </a:t>
            </a:r>
            <a:r>
              <a:rPr lang="en-US" dirty="0"/>
              <a:t>which enables them to bond to oxygen.</a:t>
            </a:r>
          </a:p>
          <a:p>
            <a:r>
              <a:rPr lang="en-US" dirty="0" smtClean="0"/>
              <a:t>During intense exercise, oxygen </a:t>
            </a:r>
            <a:r>
              <a:rPr lang="en-US" dirty="0"/>
              <a:t>in myoglobin is </a:t>
            </a:r>
            <a:r>
              <a:rPr lang="en-US" dirty="0" smtClean="0"/>
              <a:t>___________ </a:t>
            </a:r>
            <a:r>
              <a:rPr lang="en-US" dirty="0"/>
              <a:t>used up and normal circulation isn’t </a:t>
            </a:r>
            <a:r>
              <a:rPr lang="en-US" dirty="0" smtClean="0"/>
              <a:t>fast </a:t>
            </a:r>
            <a:r>
              <a:rPr lang="en-US" dirty="0"/>
              <a:t>enough to permit cell </a:t>
            </a:r>
            <a:r>
              <a:rPr lang="en-US" dirty="0"/>
              <a:t>______________. </a:t>
            </a:r>
            <a:endParaRPr lang="en-US" dirty="0"/>
          </a:p>
          <a:p>
            <a:r>
              <a:rPr lang="en-US" dirty="0"/>
              <a:t>When muscle fibers run out of oxygen, this is called </a:t>
            </a:r>
            <a:r>
              <a:rPr lang="en-US" dirty="0"/>
              <a:t>______________. </a:t>
            </a:r>
            <a:r>
              <a:rPr lang="en-US" dirty="0"/>
              <a:t>And glycose might be converted to an intermediate molecule called </a:t>
            </a:r>
            <a:r>
              <a:rPr lang="en-US" dirty="0"/>
              <a:t>______________, </a:t>
            </a:r>
            <a:r>
              <a:rPr lang="en-US" dirty="0"/>
              <a:t>which causes </a:t>
            </a:r>
            <a:r>
              <a:rPr lang="en-US" dirty="0"/>
              <a:t>______________.</a:t>
            </a:r>
            <a:endParaRPr lang="en-150" dirty="0"/>
          </a:p>
        </p:txBody>
      </p:sp>
    </p:spTree>
    <p:extLst>
      <p:ext uri="{BB962C8B-B14F-4D97-AF65-F5344CB8AC3E}">
        <p14:creationId xmlns:p14="http://schemas.microsoft.com/office/powerpoint/2010/main" val="1870913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44EFC-8F0F-4A5B-8725-E7591F21A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state of fatigue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C2AEC-C26A-40D8-AED4-559AD1AE59C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______________ cannot </a:t>
            </a:r>
            <a:r>
              <a:rPr lang="en-US" dirty="0"/>
              <a:t>contract efficiently, and contractions become </a:t>
            </a:r>
            <a:r>
              <a:rPr lang="en-US" dirty="0"/>
              <a:t>______________.</a:t>
            </a:r>
            <a:endParaRPr lang="en-US" dirty="0"/>
          </a:p>
          <a:p>
            <a:r>
              <a:rPr lang="en-US" dirty="0"/>
              <a:t>Oxygen debt means we </a:t>
            </a:r>
            <a:r>
              <a:rPr lang="en-US" dirty="0" smtClean="0"/>
              <a:t>_____ </a:t>
            </a:r>
            <a:r>
              <a:rPr lang="en-US" dirty="0"/>
              <a:t>the body some oxygen, because the livers is using ATP to convert lactic acid to </a:t>
            </a:r>
            <a:r>
              <a:rPr lang="en-US" dirty="0" smtClean="0"/>
              <a:t>_______________</a:t>
            </a:r>
            <a:r>
              <a:rPr lang="en-US" dirty="0" smtClean="0"/>
              <a:t>, </a:t>
            </a:r>
            <a:r>
              <a:rPr lang="en-US" dirty="0"/>
              <a:t>a simple </a:t>
            </a:r>
            <a:r>
              <a:rPr lang="en-US" dirty="0"/>
              <a:t>______________.</a:t>
            </a:r>
            <a:endParaRPr lang="en-US" dirty="0"/>
          </a:p>
          <a:p>
            <a:r>
              <a:rPr lang="en-US" dirty="0"/>
              <a:t>This is why we remain having a high </a:t>
            </a:r>
            <a:r>
              <a:rPr lang="en-US" dirty="0"/>
              <a:t>______________ </a:t>
            </a:r>
            <a:r>
              <a:rPr lang="en-US" dirty="0"/>
              <a:t>and </a:t>
            </a:r>
            <a:r>
              <a:rPr lang="en-US" dirty="0"/>
              <a:t>______________ </a:t>
            </a:r>
            <a:r>
              <a:rPr lang="en-US" dirty="0"/>
              <a:t>after intense exercise. This is </a:t>
            </a:r>
            <a:r>
              <a:rPr lang="en-US" dirty="0" smtClean="0"/>
              <a:t>___________________________.</a:t>
            </a:r>
            <a:endParaRPr lang="en-15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3002396"/>
            <a:ext cx="4184650" cy="2197820"/>
          </a:xfrm>
        </p:spPr>
      </p:pic>
    </p:spTree>
    <p:extLst>
      <p:ext uri="{BB962C8B-B14F-4D97-AF65-F5344CB8AC3E}">
        <p14:creationId xmlns:p14="http://schemas.microsoft.com/office/powerpoint/2010/main" val="16249890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455</TotalTime>
  <Words>342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 Energy Sources for Contraction</vt:lpstr>
      <vt:lpstr>Energy sources</vt:lpstr>
      <vt:lpstr>Creatine Phosphate</vt:lpstr>
      <vt:lpstr>Glycogen</vt:lpstr>
      <vt:lpstr>Glucose + O2 -&gt; CO2 + H2O + ATP + heat  </vt:lpstr>
      <vt:lpstr>Hemoglobin and Myoglobin</vt:lpstr>
      <vt:lpstr>A state of fatigue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Rick Reinders</cp:lastModifiedBy>
  <cp:revision>31</cp:revision>
  <dcterms:created xsi:type="dcterms:W3CDTF">2019-05-10T00:55:28Z</dcterms:created>
  <dcterms:modified xsi:type="dcterms:W3CDTF">2019-08-01T00:38:40Z</dcterms:modified>
</cp:coreProperties>
</file>