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25-Jul-19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25-Jul-19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1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25-Jul-19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7103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25-Jul-19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13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25-Jul-19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8178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25-Jul-19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35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25-Jul-19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08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25-Jul-19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9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25-Jul-19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6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25-Jul-19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8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25-Jul-19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5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25-Jul-19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3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25-Jul-19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3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25-Jul-19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25-Jul-19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25-Jul-19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6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7C3F8-9009-48AC-8E80-A837FFA17920}" type="datetimeFigureOut">
              <a:rPr lang="en-US" smtClean="0"/>
              <a:t>25-Jul-19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7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7047"/>
            <a:ext cx="12192000" cy="8591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71820" y="3470168"/>
            <a:ext cx="7766936" cy="1646302"/>
          </a:xfrm>
          <a:solidFill>
            <a:schemeClr val="accent1">
              <a:lumMod val="20000"/>
              <a:lumOff val="80000"/>
              <a:alpha val="68000"/>
            </a:schemeClr>
          </a:solidFill>
        </p:spPr>
        <p:txBody>
          <a:bodyPr/>
          <a:lstStyle/>
          <a:p>
            <a:pPr algn="l"/>
            <a:r>
              <a:rPr lang="en-US" sz="6000" b="1" dirty="0" smtClean="0">
                <a:solidFill>
                  <a:schemeClr val="tx1"/>
                </a:solidFill>
              </a:rPr>
              <a:t/>
            </a:r>
            <a:br>
              <a:rPr lang="en-US" sz="6000" b="1" dirty="0" smtClean="0">
                <a:solidFill>
                  <a:schemeClr val="tx1"/>
                </a:solidFill>
              </a:rPr>
            </a:br>
            <a:r>
              <a:rPr lang="en-US" sz="6000" b="1" dirty="0" smtClean="0">
                <a:solidFill>
                  <a:schemeClr val="tx1"/>
                </a:solidFill>
              </a:rPr>
              <a:t>Intro to </a:t>
            </a:r>
            <a:r>
              <a:rPr lang="en-US" sz="6000" b="1" dirty="0">
                <a:solidFill>
                  <a:schemeClr val="tx1"/>
                </a:solidFill>
              </a:rPr>
              <a:t/>
            </a:r>
            <a:br>
              <a:rPr lang="en-US" sz="6000" b="1" dirty="0">
                <a:solidFill>
                  <a:schemeClr val="tx1"/>
                </a:solidFill>
              </a:rPr>
            </a:br>
            <a:r>
              <a:rPr lang="en-US" sz="6000" b="1" dirty="0" smtClean="0">
                <a:solidFill>
                  <a:schemeClr val="tx1"/>
                </a:solidFill>
              </a:rPr>
              <a:t>The </a:t>
            </a:r>
            <a:r>
              <a:rPr lang="en-US" sz="6000" b="1" dirty="0" smtClean="0">
                <a:solidFill>
                  <a:schemeClr val="tx1"/>
                </a:solidFill>
              </a:rPr>
              <a:t>Muscular System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53787" y="5761101"/>
            <a:ext cx="7766936" cy="1096899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T. Rick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24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AAD10-1B9F-439E-897B-0481C3FAC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muscular system intro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DB6A4-4228-4935-9777-3F8C9C964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There are more than </a:t>
            </a:r>
            <a:r>
              <a:rPr lang="en-US" sz="2800" dirty="0" smtClean="0"/>
              <a:t>___________in </a:t>
            </a:r>
            <a:r>
              <a:rPr lang="en-US" sz="2800" dirty="0"/>
              <a:t>the human body.</a:t>
            </a:r>
          </a:p>
          <a:p>
            <a:r>
              <a:rPr lang="en-US" sz="2800" dirty="0"/>
              <a:t>The primary function of </a:t>
            </a:r>
            <a:r>
              <a:rPr lang="en-US" sz="2800" dirty="0" smtClean="0"/>
              <a:t>_______________ </a:t>
            </a:r>
            <a:r>
              <a:rPr lang="en-US" sz="2800" dirty="0"/>
              <a:t>is </a:t>
            </a:r>
            <a:r>
              <a:rPr lang="en-US" sz="2800" dirty="0"/>
              <a:t>to </a:t>
            </a:r>
            <a:r>
              <a:rPr lang="en-US" sz="2800" b="1" dirty="0" smtClean="0"/>
              <a:t>_____</a:t>
            </a:r>
            <a:r>
              <a:rPr lang="en-US" sz="2800" dirty="0" smtClean="0"/>
              <a:t> </a:t>
            </a:r>
            <a:r>
              <a:rPr lang="en-US" sz="2800" dirty="0"/>
              <a:t>the skeleton.</a:t>
            </a:r>
          </a:p>
          <a:p>
            <a:r>
              <a:rPr lang="en-US" sz="2800" dirty="0"/>
              <a:t>The muscle </a:t>
            </a:r>
            <a:r>
              <a:rPr lang="en-US" sz="2800" dirty="0"/>
              <a:t>_______________ </a:t>
            </a:r>
            <a:r>
              <a:rPr lang="en-US" sz="2800" dirty="0"/>
              <a:t>produce </a:t>
            </a:r>
            <a:r>
              <a:rPr lang="en-US" sz="2800" b="1" dirty="0" smtClean="0"/>
              <a:t>_____</a:t>
            </a:r>
            <a:r>
              <a:rPr lang="en-US" sz="2800" dirty="0" smtClean="0"/>
              <a:t>, </a:t>
            </a:r>
            <a:r>
              <a:rPr lang="en-US" sz="2800" dirty="0"/>
              <a:t>which contributes to the maintenance of </a:t>
            </a:r>
            <a:r>
              <a:rPr lang="en-US" sz="2800" dirty="0"/>
              <a:t>_______________.</a:t>
            </a:r>
            <a:endParaRPr lang="en-US" sz="2800" dirty="0"/>
          </a:p>
          <a:p>
            <a:r>
              <a:rPr lang="en-US" sz="2800" dirty="0"/>
              <a:t>The </a:t>
            </a:r>
            <a:r>
              <a:rPr lang="en-US" sz="2800" dirty="0"/>
              <a:t>___________, ___________, </a:t>
            </a:r>
            <a:r>
              <a:rPr lang="en-US" sz="2800" dirty="0"/>
              <a:t>and </a:t>
            </a:r>
            <a:r>
              <a:rPr lang="en-US" sz="2800" dirty="0"/>
              <a:t>___________ </a:t>
            </a:r>
            <a:r>
              <a:rPr lang="en-US" sz="2800" dirty="0"/>
              <a:t>systems are involved in </a:t>
            </a:r>
            <a:r>
              <a:rPr lang="en-US" sz="2800" dirty="0"/>
              <a:t>___________.</a:t>
            </a:r>
            <a:endParaRPr lang="en-US" sz="2800" dirty="0"/>
          </a:p>
          <a:p>
            <a:r>
              <a:rPr lang="en-US" sz="2800" dirty="0"/>
              <a:t>3 types of muscles: </a:t>
            </a:r>
            <a:r>
              <a:rPr lang="en-US" sz="2800" dirty="0"/>
              <a:t>___________, ___________, </a:t>
            </a:r>
            <a:r>
              <a:rPr lang="en-US" sz="2800" dirty="0"/>
              <a:t>and </a:t>
            </a:r>
            <a:r>
              <a:rPr lang="en-US" sz="2800" dirty="0"/>
              <a:t>___________ </a:t>
            </a:r>
            <a:r>
              <a:rPr lang="en-US" sz="2800" dirty="0"/>
              <a:t>muscles.</a:t>
            </a:r>
            <a:endParaRPr lang="en-150" sz="2800" dirty="0"/>
          </a:p>
        </p:txBody>
      </p:sp>
    </p:spTree>
    <p:extLst>
      <p:ext uri="{BB962C8B-B14F-4D97-AF65-F5344CB8AC3E}">
        <p14:creationId xmlns:p14="http://schemas.microsoft.com/office/powerpoint/2010/main" val="1030830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B0D51-A707-4C65-9A93-5EC3C0C6C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structure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CFAB3-91DC-4AFF-A8BC-0F43ABA2D2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4239472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All muscles are specialized for </a:t>
            </a:r>
            <a:r>
              <a:rPr lang="en-US" sz="2800" dirty="0"/>
              <a:t>___________.</a:t>
            </a:r>
            <a:endParaRPr lang="en-US" sz="2800" dirty="0"/>
          </a:p>
          <a:p>
            <a:r>
              <a:rPr lang="en-US" sz="2800" dirty="0"/>
              <a:t>Skeletal muscle is made of thousands of individual cells; </a:t>
            </a:r>
            <a:r>
              <a:rPr lang="en-US" sz="2800" dirty="0"/>
              <a:t>___________.</a:t>
            </a:r>
            <a:endParaRPr lang="en-US" sz="2800" dirty="0"/>
          </a:p>
          <a:p>
            <a:r>
              <a:rPr lang="en-US" sz="2800" dirty="0"/>
              <a:t>Muscle has usually 2 tendons; </a:t>
            </a:r>
            <a:r>
              <a:rPr lang="en-US" sz="2800" dirty="0" smtClean="0"/>
              <a:t>__________________.</a:t>
            </a:r>
            <a:endParaRPr lang="en-US" sz="2800" dirty="0"/>
          </a:p>
          <a:p>
            <a:r>
              <a:rPr lang="en-US" sz="2800" dirty="0"/>
              <a:t>Most muscles are </a:t>
            </a:r>
            <a:r>
              <a:rPr lang="en-US" sz="2800" dirty="0" smtClean="0"/>
              <a:t>________ </a:t>
            </a:r>
            <a:r>
              <a:rPr lang="en-US" sz="2800" dirty="0"/>
              <a:t>firmly to bones by </a:t>
            </a:r>
            <a:r>
              <a:rPr lang="en-US" sz="2800" dirty="0" smtClean="0"/>
              <a:t>___________.</a:t>
            </a:r>
            <a:endParaRPr lang="en-US" sz="2800" dirty="0"/>
          </a:p>
          <a:p>
            <a:pPr lvl="1"/>
            <a:r>
              <a:rPr lang="en-US" sz="2100" dirty="0"/>
              <a:t>Fibrous connective tissue</a:t>
            </a:r>
          </a:p>
          <a:p>
            <a:pPr lvl="1"/>
            <a:r>
              <a:rPr lang="en-US" sz="2100" dirty="0"/>
              <a:t>Merges with fascia and connects to </a:t>
            </a:r>
            <a:r>
              <a:rPr lang="en-US" sz="2400" dirty="0"/>
              <a:t>__________</a:t>
            </a:r>
            <a:endParaRPr lang="en-US" sz="2100" dirty="0"/>
          </a:p>
          <a:p>
            <a:pPr lvl="1"/>
            <a:endParaRPr lang="en-15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960" y="1632427"/>
            <a:ext cx="5567065" cy="4584237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19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EC7A0-24B1-43E6-8E42-AB2524B51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arrangements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D4F31-FB8C-40D3-98EB-E817FAE071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Muscles are arranged around the bod to bring about variety of </a:t>
            </a:r>
            <a:r>
              <a:rPr lang="en-US" sz="3200" dirty="0"/>
              <a:t>__________.</a:t>
            </a:r>
            <a:endParaRPr lang="en-US" sz="3200" dirty="0"/>
          </a:p>
          <a:p>
            <a:pPr lvl="1"/>
            <a:r>
              <a:rPr lang="en-US" sz="2800" dirty="0"/>
              <a:t>__________</a:t>
            </a:r>
            <a:endParaRPr lang="en-US" sz="2800" dirty="0"/>
          </a:p>
          <a:p>
            <a:pPr lvl="1"/>
            <a:r>
              <a:rPr lang="en-US" sz="2800" dirty="0"/>
              <a:t>__________</a:t>
            </a:r>
            <a:endParaRPr lang="en-150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4" y="1404851"/>
            <a:ext cx="6207471" cy="4892946"/>
          </a:xfrm>
        </p:spPr>
      </p:pic>
    </p:spTree>
    <p:extLst>
      <p:ext uri="{BB962C8B-B14F-4D97-AF65-F5344CB8AC3E}">
        <p14:creationId xmlns:p14="http://schemas.microsoft.com/office/powerpoint/2010/main" val="165701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44824-248E-4401-B04D-41397EA4C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Antagonistic muscles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33916-F30B-4908-87E6-FF65D1A3AA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__________________</a:t>
            </a:r>
            <a:r>
              <a:rPr lang="en-US" dirty="0" smtClean="0"/>
              <a:t>are </a:t>
            </a:r>
            <a:r>
              <a:rPr lang="en-US" dirty="0" smtClean="0"/>
              <a:t>muscles that have opposing functions.</a:t>
            </a:r>
          </a:p>
          <a:p>
            <a:r>
              <a:rPr lang="en-US" dirty="0" smtClean="0"/>
              <a:t>Joints that are capable of a variety of movements have several antagonists.</a:t>
            </a:r>
          </a:p>
          <a:p>
            <a:r>
              <a:rPr lang="en-US" dirty="0" smtClean="0"/>
              <a:t>______________</a:t>
            </a:r>
            <a:r>
              <a:rPr lang="en-US" dirty="0" smtClean="0"/>
              <a:t>are </a:t>
            </a:r>
            <a:r>
              <a:rPr lang="en-US" dirty="0" smtClean="0"/>
              <a:t>often recommended to preserve muscle </a:t>
            </a:r>
            <a:r>
              <a:rPr lang="en-US" dirty="0" smtClean="0"/>
              <a:t>____________________.</a:t>
            </a:r>
            <a:endParaRPr lang="en-15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4" y="1737361"/>
            <a:ext cx="6357623" cy="4304000"/>
          </a:xfrm>
        </p:spPr>
      </p:pic>
    </p:spTree>
    <p:extLst>
      <p:ext uri="{BB962C8B-B14F-4D97-AF65-F5344CB8AC3E}">
        <p14:creationId xmlns:p14="http://schemas.microsoft.com/office/powerpoint/2010/main" val="224500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4B9A5-0226-466A-B325-B8F70C774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Synergistic muscles</a:t>
            </a:r>
            <a:endParaRPr lang="en-1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F818C-5ECC-4471-98A3-DBB94E70AB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____________________</a:t>
            </a:r>
            <a:r>
              <a:rPr lang="en-US" dirty="0" smtClean="0"/>
              <a:t>are </a:t>
            </a:r>
            <a:r>
              <a:rPr lang="en-US" dirty="0" smtClean="0"/>
              <a:t>muscles with the same function.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____________</a:t>
            </a:r>
            <a:r>
              <a:rPr lang="en-US" dirty="0" smtClean="0"/>
              <a:t>is </a:t>
            </a:r>
            <a:r>
              <a:rPr lang="en-US" dirty="0" smtClean="0"/>
              <a:t>the muscle that does most of the </a:t>
            </a:r>
            <a:r>
              <a:rPr lang="en-US" dirty="0"/>
              <a:t>__________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/>
              <a:t>__________</a:t>
            </a:r>
            <a:r>
              <a:rPr lang="en-US" dirty="0" smtClean="0"/>
              <a:t> </a:t>
            </a:r>
            <a:r>
              <a:rPr lang="en-US" dirty="0" smtClean="0"/>
              <a:t>can also </a:t>
            </a:r>
            <a:r>
              <a:rPr lang="en-US" dirty="0"/>
              <a:t>__________</a:t>
            </a:r>
            <a:r>
              <a:rPr lang="en-US" dirty="0" smtClean="0"/>
              <a:t> </a:t>
            </a:r>
            <a:r>
              <a:rPr lang="en-US" dirty="0" smtClean="0"/>
              <a:t>or steady a joint to make more precise </a:t>
            </a:r>
            <a:r>
              <a:rPr lang="en-US" dirty="0"/>
              <a:t>__________</a:t>
            </a:r>
            <a:r>
              <a:rPr lang="en-US" dirty="0" smtClean="0"/>
              <a:t> </a:t>
            </a:r>
            <a:r>
              <a:rPr lang="en-US" dirty="0" smtClean="0"/>
              <a:t>possible.</a:t>
            </a:r>
            <a:endParaRPr lang="en-15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4" y="1362137"/>
            <a:ext cx="6645439" cy="5238168"/>
          </a:xfrm>
        </p:spPr>
      </p:pic>
    </p:spTree>
    <p:extLst>
      <p:ext uri="{BB962C8B-B14F-4D97-AF65-F5344CB8AC3E}">
        <p14:creationId xmlns:p14="http://schemas.microsoft.com/office/powerpoint/2010/main" val="102890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Brain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___________</a:t>
            </a:r>
            <a:r>
              <a:rPr lang="en-US" dirty="0" smtClean="0"/>
              <a:t> </a:t>
            </a:r>
            <a:r>
              <a:rPr lang="en-US" dirty="0" smtClean="0"/>
              <a:t>of muscles depend on the brain.</a:t>
            </a:r>
          </a:p>
          <a:p>
            <a:r>
              <a:rPr lang="en-US" dirty="0" smtClean="0"/>
              <a:t>_______________ </a:t>
            </a:r>
            <a:r>
              <a:rPr lang="en-US" dirty="0" smtClean="0"/>
              <a:t>come </a:t>
            </a:r>
            <a:r>
              <a:rPr lang="en-US" dirty="0" smtClean="0"/>
              <a:t>from the </a:t>
            </a:r>
            <a:r>
              <a:rPr lang="en-US" dirty="0"/>
              <a:t>__________</a:t>
            </a:r>
            <a:r>
              <a:rPr lang="en-US" dirty="0" smtClean="0"/>
              <a:t>of </a:t>
            </a:r>
            <a:r>
              <a:rPr lang="en-US" dirty="0" smtClean="0"/>
              <a:t>the </a:t>
            </a:r>
            <a:r>
              <a:rPr lang="en-US" dirty="0"/>
              <a:t>__________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The motor areas of the frontal lobes generate </a:t>
            </a:r>
            <a:r>
              <a:rPr lang="en-US" dirty="0" smtClean="0"/>
              <a:t>______________</a:t>
            </a:r>
            <a:r>
              <a:rPr lang="en-US" dirty="0" smtClean="0"/>
              <a:t> </a:t>
            </a:r>
            <a:r>
              <a:rPr lang="en-US" dirty="0" smtClean="0"/>
              <a:t>impulses that travel along motor </a:t>
            </a:r>
            <a:r>
              <a:rPr lang="en-US" dirty="0" smtClean="0"/>
              <a:t>nerves to  __</a:t>
            </a:r>
            <a:r>
              <a:rPr lang="en-US" dirty="0" smtClean="0"/>
              <a:t>__________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Some muscles must </a:t>
            </a:r>
            <a:r>
              <a:rPr lang="en-US" dirty="0" smtClean="0"/>
              <a:t>_______</a:t>
            </a:r>
            <a:r>
              <a:rPr lang="en-US" dirty="0" smtClean="0"/>
              <a:t> </a:t>
            </a:r>
            <a:r>
              <a:rPr lang="en-US" dirty="0" smtClean="0"/>
              <a:t>while other </a:t>
            </a:r>
            <a:r>
              <a:rPr lang="en-US" dirty="0" smtClean="0"/>
              <a:t>_______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___________</a:t>
            </a:r>
            <a:r>
              <a:rPr lang="en-US" dirty="0" smtClean="0"/>
              <a:t> </a:t>
            </a:r>
            <a:r>
              <a:rPr lang="en-US" dirty="0" smtClean="0"/>
              <a:t>is unconscious and is regulated by </a:t>
            </a:r>
            <a:r>
              <a:rPr lang="en-US" b="1" dirty="0" smtClean="0"/>
              <a:t>cerebellum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4" y="2377440"/>
            <a:ext cx="4676833" cy="3119447"/>
          </a:xfrm>
        </p:spPr>
      </p:pic>
    </p:spTree>
    <p:extLst>
      <p:ext uri="{BB962C8B-B14F-4D97-AF65-F5344CB8AC3E}">
        <p14:creationId xmlns:p14="http://schemas.microsoft.com/office/powerpoint/2010/main" val="272224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242</TotalTime>
  <Words>243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 Intro to  The Muscular System</vt:lpstr>
      <vt:lpstr>The muscular system intro</vt:lpstr>
      <vt:lpstr>Muscle structure</vt:lpstr>
      <vt:lpstr>Muscle arrangements</vt:lpstr>
      <vt:lpstr>Antagonistic muscles</vt:lpstr>
      <vt:lpstr>Synergistic muscles</vt:lpstr>
      <vt:lpstr>Role of the Brain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Rick Reinders</cp:lastModifiedBy>
  <cp:revision>18</cp:revision>
  <dcterms:created xsi:type="dcterms:W3CDTF">2019-05-10T00:55:28Z</dcterms:created>
  <dcterms:modified xsi:type="dcterms:W3CDTF">2019-07-25T02:08:29Z</dcterms:modified>
</cp:coreProperties>
</file>