
<file path=[Content_Types].xml><?xml version="1.0" encoding="utf-8"?>
<Types xmlns="http://schemas.openxmlformats.org/package/2006/content-types">
  <Default Extension="webm" ContentType="video/webm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3470168"/>
            <a:ext cx="7766936" cy="1646302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Muscle </a:t>
            </a:r>
            <a:r>
              <a:rPr lang="en-US" sz="6000" b="1" dirty="0">
                <a:solidFill>
                  <a:schemeClr val="tx1"/>
                </a:solidFill>
              </a:rPr>
              <a:t>Fiber – Microscopic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T. Rick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0E12-7FE2-40A1-9DE0-CDBDF717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Sarcolemma </a:t>
            </a:r>
            <a:r>
              <a:rPr lang="en-US" dirty="0" smtClean="0"/>
              <a:t>– Polarization</a:t>
            </a:r>
            <a:br>
              <a:rPr lang="en-US" dirty="0" smtClean="0"/>
            </a:br>
            <a:r>
              <a:rPr lang="en-US" i="1" dirty="0" smtClean="0"/>
              <a:t>Resting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5C75-8065-4412-A480-598A7BB8E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When a muscle fiber is relaxed, the sarcolemma is </a:t>
            </a:r>
            <a:r>
              <a:rPr lang="en-US" dirty="0"/>
              <a:t>______________ </a:t>
            </a:r>
            <a:r>
              <a:rPr lang="en-US" dirty="0"/>
              <a:t>(has a resting potential).</a:t>
            </a:r>
          </a:p>
          <a:p>
            <a:r>
              <a:rPr lang="en-US" dirty="0"/>
              <a:t>During polarization, the outside of the sarcolemma has a positive charge relative to the inside.</a:t>
            </a:r>
          </a:p>
          <a:p>
            <a:r>
              <a:rPr lang="en-US" dirty="0"/>
              <a:t>The sodium ions (NA+) outside tend do diffuse into the cell and the </a:t>
            </a:r>
            <a:r>
              <a:rPr lang="en-US" dirty="0"/>
              <a:t>______________ transfers </a:t>
            </a:r>
            <a:r>
              <a:rPr lang="en-US" dirty="0"/>
              <a:t>them back out.</a:t>
            </a:r>
          </a:p>
          <a:p>
            <a:r>
              <a:rPr lang="en-US" dirty="0"/>
              <a:t>The Potassium ions (K+) tend to diffuse outside, and </a:t>
            </a:r>
            <a:r>
              <a:rPr lang="en-US" dirty="0"/>
              <a:t>______________</a:t>
            </a:r>
            <a:r>
              <a:rPr lang="en-US" b="1" dirty="0" smtClean="0"/>
              <a:t> </a:t>
            </a:r>
            <a:r>
              <a:rPr lang="en-US" dirty="0"/>
              <a:t>returns them inside.</a:t>
            </a:r>
          </a:p>
          <a:p>
            <a:r>
              <a:rPr lang="en-US" dirty="0"/>
              <a:t>These pumps are </a:t>
            </a:r>
            <a:r>
              <a:rPr lang="en-US" dirty="0"/>
              <a:t>______________ </a:t>
            </a:r>
            <a:r>
              <a:rPr lang="en-US" dirty="0"/>
              <a:t>transport mechanisms, which require </a:t>
            </a:r>
            <a:r>
              <a:rPr lang="en-US" dirty="0"/>
              <a:t>______________.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4CFA1F-27CF-4F7E-AFDE-12F1D2018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2538"/>
            <a:ext cx="5870425" cy="9599439"/>
          </a:xfrm>
        </p:spPr>
      </p:pic>
    </p:spTree>
    <p:extLst>
      <p:ext uri="{BB962C8B-B14F-4D97-AF65-F5344CB8AC3E}">
        <p14:creationId xmlns:p14="http://schemas.microsoft.com/office/powerpoint/2010/main" val="494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FD14E1-8D11-44C3-BAAB-1DD5100CB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12" y="-914329"/>
            <a:ext cx="6873688" cy="112399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064BF-2C34-4784-BAB4-EB2B38A3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Sarcolemma – Depolarization</a:t>
            </a:r>
            <a:br>
              <a:rPr lang="en-US" dirty="0" smtClean="0"/>
            </a:br>
            <a:r>
              <a:rPr lang="en-US" i="1" dirty="0" smtClean="0"/>
              <a:t>Action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9C30-845D-4DFE-94B8-F215EEE688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nerve impulse arrives, acetylcholine bonds to acetylcholine receptors on the sarcolemma.</a:t>
            </a:r>
          </a:p>
          <a:p>
            <a:r>
              <a:rPr lang="en-US" dirty="0"/>
              <a:t>Acetylcholine makes the sarcolemma very permeable to Sodium ions, which rush into the cell.</a:t>
            </a:r>
          </a:p>
          <a:p>
            <a:r>
              <a:rPr lang="en-US" dirty="0"/>
              <a:t> This makes the inside od the sarcolemma </a:t>
            </a:r>
            <a:r>
              <a:rPr lang="en-US" dirty="0"/>
              <a:t>______________ </a:t>
            </a:r>
            <a:r>
              <a:rPr lang="en-US" dirty="0"/>
              <a:t>relative to the outside </a:t>
            </a:r>
            <a:r>
              <a:rPr lang="en-US" dirty="0"/>
              <a:t>(______________).</a:t>
            </a:r>
            <a:endParaRPr lang="en-US" dirty="0"/>
          </a:p>
          <a:p>
            <a:r>
              <a:rPr lang="en-US" dirty="0"/>
              <a:t>The reversal of charges now spreads all across the entire sarcolemma. </a:t>
            </a:r>
          </a:p>
          <a:p>
            <a:r>
              <a:rPr lang="en-US" dirty="0"/>
              <a:t>______________ </a:t>
            </a:r>
            <a:r>
              <a:rPr lang="en-US" dirty="0"/>
              <a:t>at the sarcolemma inactivates Acetylcholine.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943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5EE964-C358-4C68-9E93-B589FE3B2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7" y="-3859572"/>
            <a:ext cx="7363118" cy="120403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4227E-A7C1-4E7C-8A1F-60BE6042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Sarcolemma </a:t>
            </a:r>
            <a:r>
              <a:rPr lang="en-US" dirty="0" smtClean="0"/>
              <a:t>– Repolarization</a:t>
            </a:r>
            <a:br>
              <a:rPr lang="en-US" dirty="0" smtClean="0"/>
            </a:br>
            <a:r>
              <a:rPr lang="en-US" i="1" dirty="0" smtClean="0"/>
              <a:t>Action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2B9B-CB1E-4F26-BE5D-C26CF03E7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Sarcolemma becomes very permeable to </a:t>
            </a:r>
            <a:r>
              <a:rPr lang="en-US" dirty="0"/>
              <a:t>______________, </a:t>
            </a:r>
            <a:r>
              <a:rPr lang="en-US" dirty="0"/>
              <a:t>which rush out of the cell.</a:t>
            </a:r>
          </a:p>
          <a:p>
            <a:r>
              <a:rPr lang="en-US" dirty="0"/>
              <a:t>Restoration of charges on the sarcolemma: (+) outside and (-) inside.</a:t>
            </a:r>
          </a:p>
          <a:p>
            <a:r>
              <a:rPr lang="en-US" dirty="0"/>
              <a:t>The sodium and potassium pumps return Sodium ions </a:t>
            </a:r>
            <a:r>
              <a:rPr lang="en-US" dirty="0" smtClean="0"/>
              <a:t>________ </a:t>
            </a:r>
            <a:r>
              <a:rPr lang="en-US" dirty="0"/>
              <a:t>and Potassium ions </a:t>
            </a:r>
            <a:r>
              <a:rPr lang="en-US" dirty="0"/>
              <a:t>________.</a:t>
            </a:r>
            <a:endParaRPr lang="en-US" dirty="0"/>
          </a:p>
          <a:p>
            <a:r>
              <a:rPr lang="en-US" dirty="0"/>
              <a:t>The muscle fiber is now able to respond to acetylcholine released by another nerve impulse arriving at the axon terminal.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0330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Describe the neuromuscular junction and state the function of each part.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Describe the structure of the sarcomere.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Explain the following terms of ions and charges: polarization, depolarization, and repolarization.</a:t>
            </a:r>
          </a:p>
          <a:p>
            <a:pPr marL="342900" indent="-342900">
              <a:buFont typeface="+mj-lt"/>
              <a:buAutoNum type="arabicPeriod"/>
            </a:pP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0890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1962-D3DB-4E1A-94F6-9583E698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Fiber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51DC-BE58-4415-BE98-54BFA0054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will now look at a muscle fiber, keep in mind that there are thousands of these </a:t>
            </a:r>
            <a:r>
              <a:rPr lang="en-US" dirty="0" smtClean="0"/>
              <a:t>______________in </a:t>
            </a:r>
            <a:r>
              <a:rPr lang="en-US" dirty="0"/>
              <a:t>one muscle.</a:t>
            </a:r>
          </a:p>
          <a:p>
            <a:r>
              <a:rPr lang="en-US" dirty="0"/>
              <a:t>Each muscle fibers has </a:t>
            </a:r>
            <a:r>
              <a:rPr lang="en-US" dirty="0"/>
              <a:t>______________ </a:t>
            </a:r>
            <a:r>
              <a:rPr lang="en-US" dirty="0"/>
              <a:t>which are cylinders within the muscle fiber. </a:t>
            </a:r>
          </a:p>
          <a:p>
            <a:r>
              <a:rPr lang="en-US" dirty="0"/>
              <a:t>Each Myofibril has </a:t>
            </a:r>
            <a:r>
              <a:rPr lang="en-US" dirty="0"/>
              <a:t>______________ </a:t>
            </a:r>
            <a:r>
              <a:rPr lang="en-US" dirty="0"/>
              <a:t>of individual </a:t>
            </a:r>
            <a:r>
              <a:rPr lang="en-US" dirty="0"/>
              <a:t>______________ </a:t>
            </a:r>
            <a:r>
              <a:rPr lang="en-US" dirty="0"/>
              <a:t>units called </a:t>
            </a:r>
            <a:r>
              <a:rPr lang="en-US" dirty="0"/>
              <a:t>______________.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12DE1-440B-47B6-AA8D-1DEA8368E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2583260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188118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</a:p>
        </p:txBody>
      </p:sp>
      <p:pic>
        <p:nvPicPr>
          <p:cNvPr id="5" name="SeriousWelloffGibbon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2192" y="1408548"/>
            <a:ext cx="5655702" cy="43356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5377-6CF6-4E87-9B73-94368391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1B94C9-0EB5-4BB0-B9F4-2B1FF90CB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muscle fiber has its own motor nerve ending: the </a:t>
            </a:r>
            <a:r>
              <a:rPr lang="en-US" dirty="0"/>
              <a:t>______________</a:t>
            </a:r>
            <a:r>
              <a:rPr lang="en-US" b="1" dirty="0" smtClean="0"/>
              <a:t> </a:t>
            </a:r>
            <a:r>
              <a:rPr lang="en-US" dirty="0"/>
              <a:t>______________.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/>
              <a:t>______________ is </a:t>
            </a:r>
            <a:r>
              <a:rPr lang="en-US" dirty="0"/>
              <a:t>the </a:t>
            </a:r>
            <a:r>
              <a:rPr lang="en-US" dirty="0"/>
              <a:t>______________ </a:t>
            </a:r>
            <a:r>
              <a:rPr lang="en-US" dirty="0"/>
              <a:t>tip of the motor neuron; it contains sacs of the neuron transmitter </a:t>
            </a:r>
            <a:r>
              <a:rPr lang="en-US" dirty="0"/>
              <a:t>______________ </a:t>
            </a:r>
            <a:r>
              <a:rPr lang="en-US" dirty="0"/>
              <a:t>(</a:t>
            </a:r>
            <a:r>
              <a:rPr lang="en-US" dirty="0" err="1"/>
              <a:t>ACh</a:t>
            </a:r>
            <a:r>
              <a:rPr lang="en-US" dirty="0"/>
              <a:t>).</a:t>
            </a:r>
          </a:p>
          <a:p>
            <a:r>
              <a:rPr lang="en-US" dirty="0"/>
              <a:t>The membrane of the muscle fiber is the </a:t>
            </a:r>
            <a:r>
              <a:rPr lang="en-US" dirty="0"/>
              <a:t>______________, </a:t>
            </a:r>
            <a:r>
              <a:rPr lang="en-US" dirty="0"/>
              <a:t>which contains receptor sites for acetylcholine, and an </a:t>
            </a:r>
            <a:r>
              <a:rPr lang="en-US" dirty="0"/>
              <a:t>______________ </a:t>
            </a:r>
            <a:r>
              <a:rPr lang="en-US" dirty="0"/>
              <a:t>called </a:t>
            </a:r>
            <a:r>
              <a:rPr lang="en-US" dirty="0"/>
              <a:t>______________.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/>
              <a:t>______________ </a:t>
            </a:r>
            <a:r>
              <a:rPr lang="en-US" dirty="0"/>
              <a:t>(or synaptic cleft) is the </a:t>
            </a:r>
            <a:r>
              <a:rPr lang="en-US" dirty="0" smtClean="0"/>
              <a:t>__________________ </a:t>
            </a:r>
            <a:r>
              <a:rPr lang="en-US" dirty="0"/>
              <a:t>the </a:t>
            </a:r>
            <a:r>
              <a:rPr lang="en-US" dirty="0"/>
              <a:t>axon terminal and the sarcolemma.</a:t>
            </a:r>
            <a:endParaRPr lang="en-15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8565BAF-B7EE-4A5D-9DD6-38FEC041E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10" y="2497621"/>
            <a:ext cx="5557308" cy="416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38" y="42379"/>
            <a:ext cx="4710056" cy="24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808-5223-48ED-9946-17B59447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Sarcomeres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61A9D-62FC-40C0-9B27-0A8DCF82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060152"/>
            <a:ext cx="7172325" cy="5547346"/>
          </a:xfrm>
        </p:spPr>
      </p:pic>
    </p:spTree>
    <p:extLst>
      <p:ext uri="{BB962C8B-B14F-4D97-AF65-F5344CB8AC3E}">
        <p14:creationId xmlns:p14="http://schemas.microsoft.com/office/powerpoint/2010/main" val="10494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AC95D-8A03-4B24-8A3A-32DB805A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Sarcomere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9B982-CA0C-4F46-8D2C-4CFE803A5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Filaments of the protein </a:t>
            </a:r>
            <a:r>
              <a:rPr lang="en-US" dirty="0"/>
              <a:t>______________ </a:t>
            </a:r>
            <a:r>
              <a:rPr lang="en-US" dirty="0"/>
              <a:t>are in the center of the sarcomere. </a:t>
            </a:r>
          </a:p>
          <a:p>
            <a:r>
              <a:rPr lang="en-US" dirty="0"/>
              <a:t>Myosin filaments are attached to the z line by the protein </a:t>
            </a:r>
            <a:r>
              <a:rPr lang="en-US" dirty="0"/>
              <a:t>______________.</a:t>
            </a:r>
            <a:endParaRPr lang="en-US" dirty="0"/>
          </a:p>
          <a:p>
            <a:r>
              <a:rPr lang="en-US" dirty="0"/>
              <a:t>Filaments of the protein </a:t>
            </a:r>
            <a:r>
              <a:rPr lang="en-US" dirty="0"/>
              <a:t>______________ </a:t>
            </a:r>
            <a:r>
              <a:rPr lang="en-US" dirty="0"/>
              <a:t>are at the ends, attached to the </a:t>
            </a:r>
            <a:r>
              <a:rPr lang="en-US" dirty="0"/>
              <a:t>______________.</a:t>
            </a:r>
            <a:endParaRPr lang="en-US" dirty="0"/>
          </a:p>
          <a:p>
            <a:r>
              <a:rPr lang="en-US" dirty="0"/>
              <a:t>Myosin and actin are the </a:t>
            </a:r>
            <a:r>
              <a:rPr lang="en-US" dirty="0"/>
              <a:t>______________ ______________ </a:t>
            </a:r>
            <a:r>
              <a:rPr lang="en-US" dirty="0"/>
              <a:t>of a muscle fiber.</a:t>
            </a:r>
          </a:p>
          <a:p>
            <a:r>
              <a:rPr lang="en-US" dirty="0"/>
              <a:t>______________ </a:t>
            </a:r>
            <a:r>
              <a:rPr lang="en-US" dirty="0"/>
              <a:t>and </a:t>
            </a:r>
            <a:r>
              <a:rPr lang="en-US" dirty="0"/>
              <a:t>______________ </a:t>
            </a:r>
            <a:r>
              <a:rPr lang="en-US" dirty="0"/>
              <a:t>are proteins that prevent the sliding of actin and myosin when the muscle is relaxed.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8AF32DE-CE47-42AD-BC9A-AB3B73A35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0" y="789130"/>
            <a:ext cx="6790763" cy="5252231"/>
          </a:xfrm>
        </p:spPr>
      </p:pic>
    </p:spTree>
    <p:extLst>
      <p:ext uri="{BB962C8B-B14F-4D97-AF65-F5344CB8AC3E}">
        <p14:creationId xmlns:p14="http://schemas.microsoft.com/office/powerpoint/2010/main" val="39866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D9F3-3353-4B02-ADA0-6C57BAA3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Sarcoplasmic Reticulum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D22751-CA2C-4079-961C-C97352E270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1" y="1930400"/>
            <a:ext cx="5837899" cy="36097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20ABE-081D-4552-AEFA-B80A3B65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193" y="1930400"/>
            <a:ext cx="4184034" cy="3880773"/>
          </a:xfrm>
        </p:spPr>
        <p:txBody>
          <a:bodyPr/>
          <a:lstStyle/>
          <a:p>
            <a:r>
              <a:rPr lang="en-US" dirty="0"/>
              <a:t>Surrounding the sarcomeres is the endoplasmic reticulum of muscle cells called </a:t>
            </a:r>
            <a:r>
              <a:rPr lang="en-US" dirty="0"/>
              <a:t>______________</a:t>
            </a:r>
            <a:r>
              <a:rPr lang="en-US" b="1" dirty="0" smtClean="0"/>
              <a:t> </a:t>
            </a:r>
            <a:r>
              <a:rPr lang="en-US" dirty="0"/>
              <a:t>______________.</a:t>
            </a:r>
            <a:endParaRPr lang="en-US" dirty="0"/>
          </a:p>
          <a:p>
            <a:r>
              <a:rPr lang="en-US" dirty="0"/>
              <a:t>The sarcoplasmic reticulum is the reservoir for </a:t>
            </a:r>
            <a:r>
              <a:rPr lang="en-US" dirty="0"/>
              <a:t>______________, </a:t>
            </a:r>
            <a:r>
              <a:rPr lang="en-US" dirty="0"/>
              <a:t>which are essential for the contraction process.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8417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D53F-DFE1-4B2E-B130-F6461C1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Sliding Filament Mechanism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6A88-D8C0-4EBA-9EE8-1E1647FAA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of the previous parts discussed are involved in the contraction process.</a:t>
            </a:r>
          </a:p>
          <a:p>
            <a:r>
              <a:rPr lang="en-US" dirty="0"/>
              <a:t>Contraction begins when a </a:t>
            </a:r>
            <a:r>
              <a:rPr lang="en-US" dirty="0"/>
              <a:t>______________ arrives </a:t>
            </a:r>
            <a:r>
              <a:rPr lang="en-US" dirty="0"/>
              <a:t>at the axon terminal and stimulates the release of </a:t>
            </a:r>
            <a:r>
              <a:rPr lang="en-US" dirty="0"/>
              <a:t>______________. </a:t>
            </a:r>
            <a:endParaRPr lang="en-US" dirty="0"/>
          </a:p>
          <a:p>
            <a:r>
              <a:rPr lang="en-US" dirty="0"/>
              <a:t>Acetylcholine generates electrical changes </a:t>
            </a:r>
            <a:r>
              <a:rPr lang="en-US" dirty="0" smtClean="0"/>
              <a:t>(____________________) </a:t>
            </a:r>
            <a:r>
              <a:rPr lang="en-US" dirty="0"/>
              <a:t>at the sarcolemma of the muscle fiber.</a:t>
            </a:r>
          </a:p>
          <a:p>
            <a:r>
              <a:rPr lang="en-US" dirty="0"/>
              <a:t>These electrical changes initiate a sequence of events within the muscle fiber that is called </a:t>
            </a:r>
            <a:r>
              <a:rPr lang="en-US" b="1" dirty="0"/>
              <a:t>the </a:t>
            </a:r>
            <a:r>
              <a:rPr lang="en-US" dirty="0" smtClean="0"/>
              <a:t>____________________________ </a:t>
            </a:r>
            <a:r>
              <a:rPr lang="en-US" dirty="0"/>
              <a:t>of </a:t>
            </a:r>
            <a:r>
              <a:rPr lang="en-US" dirty="0"/>
              <a:t>muscle contraction.</a:t>
            </a:r>
          </a:p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F41CEA-614D-413B-BAE5-5B01EAB80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1146083"/>
            <a:ext cx="4668371" cy="5689173"/>
          </a:xfrm>
        </p:spPr>
      </p:pic>
    </p:spTree>
    <p:extLst>
      <p:ext uri="{BB962C8B-B14F-4D97-AF65-F5344CB8AC3E}">
        <p14:creationId xmlns:p14="http://schemas.microsoft.com/office/powerpoint/2010/main" val="11212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549</Words>
  <Application>Microsoft Office PowerPoint</Application>
  <PresentationFormat>Widescreen</PresentationFormat>
  <Paragraphs>48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 Muscle Fiber – Microscopic Structure</vt:lpstr>
      <vt:lpstr>Objectives</vt:lpstr>
      <vt:lpstr>Muscle Fiber</vt:lpstr>
      <vt:lpstr>Neuromuscular Junction</vt:lpstr>
      <vt:lpstr>Neuromuscular Junction</vt:lpstr>
      <vt:lpstr>Sarcomeres</vt:lpstr>
      <vt:lpstr>Sarcomere</vt:lpstr>
      <vt:lpstr>Sarcoplasmic Reticulum</vt:lpstr>
      <vt:lpstr>The Sliding Filament Mechanism</vt:lpstr>
      <vt:lpstr>Sarcolemma – Polarization Resting potential</vt:lpstr>
      <vt:lpstr>Sarcolemma – Depolarization Action Potential</vt:lpstr>
      <vt:lpstr>Sarcolemma – Repolarization Action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2019-05-10T00:55:28Z</dcterms:created>
  <dcterms:modified xsi:type="dcterms:W3CDTF">2019-08-06T01:06:33Z</dcterms:modified>
</cp:coreProperties>
</file>