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047"/>
            <a:ext cx="12192000" cy="8591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1820" y="3470168"/>
            <a:ext cx="7766936" cy="1646302"/>
          </a:xfr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</a:rPr>
              <a:t/>
            </a:r>
            <a:br>
              <a:rPr lang="en-US" sz="6000" b="1" dirty="0" smtClean="0">
                <a:solidFill>
                  <a:schemeClr val="tx1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>Muscle Tone and Muscle Sense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3787" y="5761101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T. Rick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8B1A-72A8-48D7-8D4C-3E87CBBD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Tone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8515-DAF2-4E11-A9FD-4C23A8DCB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our </a:t>
            </a:r>
            <a:r>
              <a:rPr lang="en-US" dirty="0" smtClean="0"/>
              <a:t>__________ </a:t>
            </a:r>
            <a:r>
              <a:rPr lang="en-US" dirty="0"/>
              <a:t>are in a state of slight </a:t>
            </a:r>
            <a:r>
              <a:rPr lang="en-US" dirty="0" smtClean="0"/>
              <a:t>______________; </a:t>
            </a:r>
            <a:r>
              <a:rPr lang="en-US" dirty="0"/>
              <a:t>this is called </a:t>
            </a:r>
            <a:r>
              <a:rPr lang="en-US" dirty="0" smtClean="0"/>
              <a:t>______________.</a:t>
            </a:r>
            <a:endParaRPr lang="en-US" dirty="0"/>
          </a:p>
          <a:p>
            <a:r>
              <a:rPr lang="en-US" dirty="0"/>
              <a:t>It is important for </a:t>
            </a:r>
            <a:r>
              <a:rPr lang="en-US" dirty="0"/>
              <a:t>__________ </a:t>
            </a:r>
            <a:r>
              <a:rPr lang="en-US" dirty="0"/>
              <a:t>to keep an </a:t>
            </a:r>
            <a:r>
              <a:rPr lang="en-US" dirty="0" smtClean="0"/>
              <a:t>____________________.</a:t>
            </a:r>
            <a:endParaRPr lang="en-US" dirty="0"/>
          </a:p>
          <a:p>
            <a:r>
              <a:rPr lang="en-US" dirty="0"/>
              <a:t>Only a few </a:t>
            </a:r>
            <a:r>
              <a:rPr lang="en-US" dirty="0"/>
              <a:t>__________ are __________ </a:t>
            </a:r>
            <a:r>
              <a:rPr lang="en-US" dirty="0"/>
              <a:t>to keep muscle tone.</a:t>
            </a:r>
          </a:p>
          <a:p>
            <a:r>
              <a:rPr lang="en-US" dirty="0"/>
              <a:t>Alternate </a:t>
            </a:r>
            <a:r>
              <a:rPr lang="en-US" dirty="0"/>
              <a:t>__________ </a:t>
            </a:r>
            <a:r>
              <a:rPr lang="en-US" dirty="0"/>
              <a:t>contract to avoid the muscle as a whole become </a:t>
            </a:r>
            <a:r>
              <a:rPr lang="en-US" dirty="0"/>
              <a:t>__________. </a:t>
            </a:r>
            <a:endParaRPr lang="en-US" dirty="0"/>
          </a:p>
          <a:p>
            <a:r>
              <a:rPr lang="en-US" dirty="0"/>
              <a:t>Muscle tone is regulated by the </a:t>
            </a:r>
            <a:r>
              <a:rPr lang="en-US" dirty="0"/>
              <a:t>__________ </a:t>
            </a:r>
            <a:r>
              <a:rPr lang="en-US" dirty="0"/>
              <a:t>of the brain.</a:t>
            </a:r>
          </a:p>
          <a:p>
            <a:r>
              <a:rPr lang="en-US" dirty="0"/>
              <a:t>Muscle fibers need the energy of </a:t>
            </a:r>
            <a:r>
              <a:rPr lang="en-US" dirty="0" smtClean="0"/>
              <a:t>____________________.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24770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0FF4-7060-4A77-855F-A7982996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504C0-1CB6-42A5-B114-04E7CAAE3F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Good muscle tone improves </a:t>
            </a:r>
            <a:r>
              <a:rPr lang="en-US" dirty="0"/>
              <a:t>__________.</a:t>
            </a:r>
            <a:endParaRPr lang="en-US" dirty="0"/>
          </a:p>
          <a:p>
            <a:r>
              <a:rPr lang="en-US" dirty="0"/>
              <a:t>When muscle fibers are slightly </a:t>
            </a:r>
            <a:r>
              <a:rPr lang="en-US" dirty="0"/>
              <a:t>__________, </a:t>
            </a:r>
            <a:r>
              <a:rPr lang="en-US" dirty="0"/>
              <a:t>they can react more </a:t>
            </a:r>
            <a:r>
              <a:rPr lang="en-US" dirty="0"/>
              <a:t>__________ </a:t>
            </a:r>
            <a:r>
              <a:rPr lang="en-US" dirty="0"/>
              <a:t>if and when </a:t>
            </a:r>
            <a:r>
              <a:rPr lang="en-US" dirty="0" smtClean="0"/>
              <a:t>______________ </a:t>
            </a:r>
            <a:r>
              <a:rPr lang="en-US" dirty="0"/>
              <a:t>is necessary. </a:t>
            </a:r>
          </a:p>
          <a:p>
            <a:r>
              <a:rPr lang="en-US" dirty="0"/>
              <a:t>Muscles with poor tone are usually </a:t>
            </a:r>
            <a:r>
              <a:rPr lang="en-US" dirty="0"/>
              <a:t>__________ </a:t>
            </a:r>
            <a:r>
              <a:rPr lang="en-US" dirty="0"/>
              <a:t>and flabby, but </a:t>
            </a:r>
            <a:r>
              <a:rPr lang="en-US" dirty="0"/>
              <a:t>__________ </a:t>
            </a:r>
            <a:r>
              <a:rPr lang="en-US" dirty="0"/>
              <a:t>will improve muscle tone.</a:t>
            </a:r>
          </a:p>
          <a:p>
            <a:r>
              <a:rPr lang="en-US" dirty="0"/>
              <a:t>There are 2 general types of exercise:</a:t>
            </a:r>
          </a:p>
          <a:p>
            <a:pPr>
              <a:buFont typeface="+mj-lt"/>
              <a:buAutoNum type="arabicPeriod"/>
            </a:pPr>
            <a:r>
              <a:rPr lang="en-US" dirty="0"/>
              <a:t>__________ </a:t>
            </a:r>
            <a:r>
              <a:rPr lang="en-US" dirty="0"/>
              <a:t>exercise</a:t>
            </a:r>
          </a:p>
          <a:p>
            <a:pPr>
              <a:buFont typeface="+mj-lt"/>
              <a:buAutoNum type="arabicPeriod"/>
            </a:pPr>
            <a:r>
              <a:rPr lang="en-US" dirty="0"/>
              <a:t>__________ </a:t>
            </a:r>
            <a:r>
              <a:rPr lang="en-US" dirty="0"/>
              <a:t>exercise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04680"/>
            <a:ext cx="4184650" cy="2793253"/>
          </a:xfrm>
        </p:spPr>
      </p:pic>
    </p:spTree>
    <p:extLst>
      <p:ext uri="{BB962C8B-B14F-4D97-AF65-F5344CB8AC3E}">
        <p14:creationId xmlns:p14="http://schemas.microsoft.com/office/powerpoint/2010/main" val="127713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98C4-CC7B-4C3B-8F1B-C65AE591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Isotonic exercise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3ACD9-6948-4FB9-B576-DCB95EC0F3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/>
              <a:t>__________</a:t>
            </a:r>
            <a:r>
              <a:rPr lang="en-US" b="1" dirty="0" smtClean="0"/>
              <a:t> </a:t>
            </a:r>
            <a:r>
              <a:rPr lang="en-US" dirty="0"/>
              <a:t>__________, </a:t>
            </a:r>
            <a:r>
              <a:rPr lang="en-US" dirty="0"/>
              <a:t>muscles contract and bring about </a:t>
            </a:r>
            <a:r>
              <a:rPr lang="en-US" dirty="0"/>
              <a:t>__________.</a:t>
            </a:r>
            <a:endParaRPr lang="en-US" dirty="0"/>
          </a:p>
          <a:p>
            <a:r>
              <a:rPr lang="en-US" dirty="0"/>
              <a:t>Isotonic exercise improves muscle </a:t>
            </a:r>
            <a:r>
              <a:rPr lang="en-US" dirty="0"/>
              <a:t>__________, </a:t>
            </a:r>
            <a:r>
              <a:rPr lang="en-US" dirty="0"/>
              <a:t>muscle </a:t>
            </a:r>
            <a:r>
              <a:rPr lang="en-US" dirty="0"/>
              <a:t>__________, </a:t>
            </a:r>
            <a:r>
              <a:rPr lang="en-US" dirty="0"/>
              <a:t>and muscle </a:t>
            </a:r>
            <a:r>
              <a:rPr lang="en-US" dirty="0"/>
              <a:t>__________.</a:t>
            </a:r>
            <a:endParaRPr lang="en-US" dirty="0"/>
          </a:p>
          <a:p>
            <a:r>
              <a:rPr lang="en-US" dirty="0"/>
              <a:t>It also improves </a:t>
            </a:r>
            <a:r>
              <a:rPr lang="en-US" dirty="0"/>
              <a:t>__________ </a:t>
            </a:r>
            <a:r>
              <a:rPr lang="en-US" dirty="0"/>
              <a:t>and </a:t>
            </a:r>
            <a:r>
              <a:rPr lang="en-US" dirty="0"/>
              <a:t>__________ </a:t>
            </a:r>
            <a:r>
              <a:rPr lang="en-US" dirty="0"/>
              <a:t>efficiency. </a:t>
            </a:r>
          </a:p>
          <a:p>
            <a:r>
              <a:rPr lang="en-US" dirty="0"/>
              <a:t>If done </a:t>
            </a:r>
            <a:r>
              <a:rPr lang="en-US" dirty="0"/>
              <a:t>__________ or </a:t>
            </a:r>
            <a:r>
              <a:rPr lang="en-US" dirty="0"/>
              <a:t>longer, exercise may be called </a:t>
            </a:r>
            <a:r>
              <a:rPr lang="en-US" dirty="0"/>
              <a:t>__________, </a:t>
            </a:r>
            <a:r>
              <a:rPr lang="en-US" dirty="0"/>
              <a:t>because it </a:t>
            </a:r>
            <a:r>
              <a:rPr lang="en-US" dirty="0"/>
              <a:t>__________ </a:t>
            </a:r>
            <a:r>
              <a:rPr lang="en-US" dirty="0"/>
              <a:t>the heart and respiratory muscles as well.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04173"/>
            <a:ext cx="4184650" cy="2794266"/>
          </a:xfrm>
        </p:spPr>
      </p:pic>
    </p:spTree>
    <p:extLst>
      <p:ext uri="{BB962C8B-B14F-4D97-AF65-F5344CB8AC3E}">
        <p14:creationId xmlns:p14="http://schemas.microsoft.com/office/powerpoint/2010/main" val="118584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0FC5-667B-4B58-9D76-F305B36A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Isotonic contractions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1823-F534-4159-9D95-15AA012628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/>
              <a:t>__________</a:t>
            </a:r>
            <a:r>
              <a:rPr lang="en-US" b="1" dirty="0" smtClean="0"/>
              <a:t> </a:t>
            </a:r>
            <a:r>
              <a:rPr lang="en-US" dirty="0"/>
              <a:t>__________</a:t>
            </a:r>
            <a:r>
              <a:rPr lang="en-US" b="1" dirty="0" smtClean="0"/>
              <a:t> </a:t>
            </a:r>
            <a:r>
              <a:rPr lang="en-US" dirty="0"/>
              <a:t>is the </a:t>
            </a:r>
            <a:r>
              <a:rPr lang="en-US" dirty="0"/>
              <a:t>__________ </a:t>
            </a:r>
            <a:r>
              <a:rPr lang="en-US" dirty="0"/>
              <a:t>of a muscle as it exerts </a:t>
            </a:r>
            <a:r>
              <a:rPr lang="en-US" dirty="0"/>
              <a:t>__________.</a:t>
            </a:r>
            <a:endParaRPr lang="en-US" dirty="0"/>
          </a:p>
          <a:p>
            <a:r>
              <a:rPr lang="en-US" dirty="0"/>
              <a:t>An </a:t>
            </a:r>
            <a:r>
              <a:rPr lang="en-US" dirty="0"/>
              <a:t>__________</a:t>
            </a:r>
            <a:r>
              <a:rPr lang="en-US" b="1" dirty="0" smtClean="0"/>
              <a:t> </a:t>
            </a:r>
            <a:r>
              <a:rPr lang="en-US" dirty="0"/>
              <a:t>__________</a:t>
            </a:r>
            <a:r>
              <a:rPr lang="en-US" b="1" dirty="0" smtClean="0"/>
              <a:t> </a:t>
            </a:r>
            <a:r>
              <a:rPr lang="en-US" dirty="0"/>
              <a:t>is the </a:t>
            </a:r>
            <a:r>
              <a:rPr lang="en-US" dirty="0"/>
              <a:t>__________ </a:t>
            </a:r>
            <a:r>
              <a:rPr lang="en-US" dirty="0"/>
              <a:t>of a muscle as it still exerts </a:t>
            </a:r>
            <a:r>
              <a:rPr lang="en-US" dirty="0"/>
              <a:t>__________. 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244436"/>
            <a:ext cx="6309614" cy="3358342"/>
          </a:xfrm>
        </p:spPr>
      </p:pic>
    </p:spTree>
    <p:extLst>
      <p:ext uri="{BB962C8B-B14F-4D97-AF65-F5344CB8AC3E}">
        <p14:creationId xmlns:p14="http://schemas.microsoft.com/office/powerpoint/2010/main" val="72237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9CAC-3F3D-4AE9-928E-8B3F3EC4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Isometric exercise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913B-4ABE-4508-8A2B-1590AC19C5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__________</a:t>
            </a:r>
            <a:r>
              <a:rPr lang="en-US" b="1" dirty="0" smtClean="0"/>
              <a:t> </a:t>
            </a:r>
            <a:r>
              <a:rPr lang="en-US" dirty="0"/>
              <a:t>__________</a:t>
            </a:r>
            <a:r>
              <a:rPr lang="en-US" b="1" dirty="0" smtClean="0"/>
              <a:t> </a:t>
            </a:r>
            <a:r>
              <a:rPr lang="en-US" dirty="0"/>
              <a:t>involves contraction </a:t>
            </a:r>
            <a:r>
              <a:rPr lang="en-US" dirty="0"/>
              <a:t>__________ __________.</a:t>
            </a:r>
            <a:endParaRPr lang="en-US" dirty="0"/>
          </a:p>
          <a:p>
            <a:r>
              <a:rPr lang="en-US" dirty="0"/>
              <a:t>This </a:t>
            </a:r>
            <a:r>
              <a:rPr lang="en-US" dirty="0"/>
              <a:t>__________ </a:t>
            </a:r>
            <a:r>
              <a:rPr lang="en-US" dirty="0"/>
              <a:t>will improve muscle </a:t>
            </a:r>
            <a:r>
              <a:rPr lang="en-US" dirty="0"/>
              <a:t>__________ </a:t>
            </a:r>
            <a:r>
              <a:rPr lang="en-US" dirty="0"/>
              <a:t>and muscle </a:t>
            </a:r>
            <a:r>
              <a:rPr lang="en-US" dirty="0"/>
              <a:t>__________, </a:t>
            </a:r>
            <a:r>
              <a:rPr lang="en-US" dirty="0"/>
              <a:t>but is not considered aerobic. </a:t>
            </a:r>
          </a:p>
          <a:p>
            <a:r>
              <a:rPr lang="en-US" dirty="0"/>
              <a:t>Many of our actions involve both </a:t>
            </a:r>
            <a:r>
              <a:rPr lang="en-US" dirty="0"/>
              <a:t>__________ </a:t>
            </a:r>
            <a:r>
              <a:rPr lang="en-US" dirty="0"/>
              <a:t>and </a:t>
            </a:r>
            <a:r>
              <a:rPr lang="en-US" dirty="0"/>
              <a:t>__________ </a:t>
            </a:r>
            <a:r>
              <a:rPr lang="en-US" dirty="0"/>
              <a:t>contractions. 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282661"/>
            <a:ext cx="4184650" cy="3637290"/>
          </a:xfrm>
        </p:spPr>
      </p:pic>
    </p:spTree>
    <p:extLst>
      <p:ext uri="{BB962C8B-B14F-4D97-AF65-F5344CB8AC3E}">
        <p14:creationId xmlns:p14="http://schemas.microsoft.com/office/powerpoint/2010/main" val="360960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C6C8-79F1-48A8-BB2D-5B7D5B6A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sense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6FFCB-1F9A-490C-AF3A-41AA210FCC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__________</a:t>
            </a:r>
            <a:r>
              <a:rPr lang="en-US" b="1" dirty="0" smtClean="0"/>
              <a:t> </a:t>
            </a:r>
            <a:r>
              <a:rPr lang="en-US" dirty="0"/>
              <a:t>__________</a:t>
            </a:r>
            <a:r>
              <a:rPr lang="en-US" b="1" dirty="0" smtClean="0"/>
              <a:t> </a:t>
            </a:r>
            <a:r>
              <a:rPr lang="en-US" dirty="0"/>
              <a:t>(proprioception) is the brain’s ability to know where our </a:t>
            </a:r>
            <a:r>
              <a:rPr lang="en-US" dirty="0"/>
              <a:t>__________ </a:t>
            </a:r>
            <a:r>
              <a:rPr lang="en-US" dirty="0"/>
              <a:t>are and what they are doing, without </a:t>
            </a:r>
            <a:r>
              <a:rPr lang="en-US" dirty="0"/>
              <a:t>__________ </a:t>
            </a:r>
            <a:r>
              <a:rPr lang="en-US" dirty="0"/>
              <a:t>looking at them. </a:t>
            </a:r>
          </a:p>
          <a:p>
            <a:r>
              <a:rPr lang="en-US" dirty="0"/>
              <a:t>Within muscles are receptors called </a:t>
            </a:r>
            <a:r>
              <a:rPr lang="en-US" dirty="0"/>
              <a:t>__________ __________. </a:t>
            </a:r>
            <a:r>
              <a:rPr lang="en-US" dirty="0"/>
              <a:t>The general function of all  sensory receptors is to detect changes. </a:t>
            </a:r>
          </a:p>
          <a:p>
            <a:r>
              <a:rPr lang="en-US" dirty="0"/>
              <a:t>The impulses for muscle sense are integrated in the </a:t>
            </a:r>
            <a:r>
              <a:rPr lang="en-US" dirty="0"/>
              <a:t>__________ </a:t>
            </a:r>
            <a:r>
              <a:rPr lang="en-US" dirty="0"/>
              <a:t>lobes of the </a:t>
            </a:r>
            <a:r>
              <a:rPr lang="en-US" dirty="0"/>
              <a:t>__________ (__________ </a:t>
            </a:r>
            <a:r>
              <a:rPr lang="en-US" dirty="0"/>
              <a:t>muscle sense) and in the </a:t>
            </a:r>
            <a:r>
              <a:rPr lang="en-US" dirty="0"/>
              <a:t>__________ (__________ </a:t>
            </a:r>
            <a:r>
              <a:rPr lang="en-US" dirty="0"/>
              <a:t>muscle sense) to be used to promote coordination.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153569"/>
            <a:ext cx="3600450" cy="1895475"/>
          </a:xfrm>
        </p:spPr>
      </p:pic>
    </p:spTree>
    <p:extLst>
      <p:ext uri="{BB962C8B-B14F-4D97-AF65-F5344CB8AC3E}">
        <p14:creationId xmlns:p14="http://schemas.microsoft.com/office/powerpoint/2010/main" val="10567238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366</TotalTime>
  <Words>318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 Muscle Tone and Muscle Sense</vt:lpstr>
      <vt:lpstr>Muscle Tone</vt:lpstr>
      <vt:lpstr>Exercise</vt:lpstr>
      <vt:lpstr>Isotonic exercise</vt:lpstr>
      <vt:lpstr>Isotonic contractions</vt:lpstr>
      <vt:lpstr>Isometric exercise</vt:lpstr>
      <vt:lpstr>Muscle sense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24</cp:revision>
  <dcterms:created xsi:type="dcterms:W3CDTF">2019-05-10T00:55:28Z</dcterms:created>
  <dcterms:modified xsi:type="dcterms:W3CDTF">2019-07-30T00:48:38Z</dcterms:modified>
</cp:coreProperties>
</file>