
<file path=[Content_Types].xml><?xml version="1.0" encoding="utf-8"?>
<Types xmlns="http://schemas.openxmlformats.org/package/2006/content-types">
  <Default Extension="webm" ContentType="video/webm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16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103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13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17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35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087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99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60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087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53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4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36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0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46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7C3F8-9009-48AC-8E80-A837FFA17920}" type="datetimeFigureOut">
              <a:rPr lang="en-US" smtClean="0"/>
              <a:t>09-Aug-19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00728F1-5839-47D7-94EA-1C995ABEC0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7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webm"/><Relationship Id="rId1" Type="http://schemas.microsoft.com/office/2007/relationships/media" Target="../media/media1.webm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webm"/><Relationship Id="rId1" Type="http://schemas.microsoft.com/office/2007/relationships/media" Target="../media/media2.webm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047"/>
            <a:ext cx="12192000" cy="8591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71820" y="3361267"/>
            <a:ext cx="7766936" cy="1755203"/>
          </a:xfrm>
          <a:solidFill>
            <a:schemeClr val="accent1">
              <a:lumMod val="20000"/>
              <a:lumOff val="80000"/>
              <a:alpha val="68000"/>
            </a:schemeClr>
          </a:solidFill>
        </p:spPr>
        <p:txBody>
          <a:bodyPr/>
          <a:lstStyle/>
          <a:p>
            <a:pPr algn="l"/>
            <a:r>
              <a:rPr lang="en-US" sz="6000" b="1" dirty="0">
                <a:solidFill>
                  <a:schemeClr val="tx1"/>
                </a:solidFill>
              </a:rPr>
              <a:t/>
            </a:r>
            <a:br>
              <a:rPr lang="en-US" sz="6000" b="1" dirty="0">
                <a:solidFill>
                  <a:schemeClr val="tx1"/>
                </a:solidFill>
              </a:rPr>
            </a:br>
            <a:r>
              <a:rPr lang="en-US" sz="6000" b="1" dirty="0">
                <a:solidFill>
                  <a:schemeClr val="tx1"/>
                </a:solidFill>
              </a:rPr>
              <a:t>Sliding Filament Mechanism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53787" y="5761101"/>
            <a:ext cx="7766936" cy="1096899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chemeClr val="tx1"/>
                </a:solidFill>
              </a:rPr>
              <a:t>T. Rick</a:t>
            </a:r>
          </a:p>
        </p:txBody>
      </p:sp>
    </p:spTree>
    <p:extLst>
      <p:ext uri="{BB962C8B-B14F-4D97-AF65-F5344CB8AC3E}">
        <p14:creationId xmlns:p14="http://schemas.microsoft.com/office/powerpoint/2010/main" val="429124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8B1A-72A8-48D7-8D4C-3E87CBBD3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88515-DAF2-4E11-A9FD-4C23A8DCB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Describe the </a:t>
            </a:r>
            <a:r>
              <a:rPr lang="en-US" dirty="0" smtClean="0"/>
              <a:t>sliding filament </a:t>
            </a:r>
            <a:r>
              <a:rPr lang="en-US" dirty="0"/>
              <a:t>m</a:t>
            </a:r>
            <a:r>
              <a:rPr lang="en-US" dirty="0" smtClean="0"/>
              <a:t>echanism of muscle contraction.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Describe some of the body’s muscle impairments.</a:t>
            </a:r>
            <a:endParaRPr lang="en-150" dirty="0"/>
          </a:p>
        </p:txBody>
      </p:sp>
    </p:spTree>
    <p:extLst>
      <p:ext uri="{BB962C8B-B14F-4D97-AF65-F5344CB8AC3E}">
        <p14:creationId xmlns:p14="http://schemas.microsoft.com/office/powerpoint/2010/main" val="3608906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1962-D3DB-4E1A-94F6-9583E6984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Sliding Filament Mechanism</a:t>
            </a:r>
            <a:endParaRPr lang="en-1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151DC-BE58-4415-BE98-54BFA005479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nerve impulse causes </a:t>
            </a:r>
            <a:r>
              <a:rPr lang="en-US" dirty="0" smtClean="0"/>
              <a:t>______________ </a:t>
            </a:r>
            <a:r>
              <a:rPr lang="en-US" dirty="0" smtClean="0"/>
              <a:t>of a </a:t>
            </a:r>
            <a:r>
              <a:rPr lang="en-US" dirty="0"/>
              <a:t>______________, </a:t>
            </a:r>
            <a:r>
              <a:rPr lang="en-US" dirty="0" smtClean="0"/>
              <a:t>and this </a:t>
            </a:r>
            <a:r>
              <a:rPr lang="en-US" dirty="0"/>
              <a:t>______________ </a:t>
            </a:r>
            <a:r>
              <a:rPr lang="en-US" dirty="0" smtClean="0"/>
              <a:t>change enables the </a:t>
            </a:r>
            <a:r>
              <a:rPr lang="en-US" dirty="0"/>
              <a:t>______________ </a:t>
            </a:r>
            <a:r>
              <a:rPr lang="en-US" dirty="0" smtClean="0"/>
              <a:t>filaments to pull the </a:t>
            </a:r>
            <a:r>
              <a:rPr lang="en-US" dirty="0"/>
              <a:t>______________ </a:t>
            </a:r>
            <a:r>
              <a:rPr lang="en-US" dirty="0" smtClean="0"/>
              <a:t>filaments toward the center of the sarcomere, making the </a:t>
            </a:r>
            <a:r>
              <a:rPr lang="en-US" dirty="0"/>
              <a:t>______________ </a:t>
            </a:r>
            <a:r>
              <a:rPr lang="en-US" dirty="0" smtClean="0"/>
              <a:t>shorter.</a:t>
            </a:r>
            <a:endParaRPr lang="en-150" dirty="0"/>
          </a:p>
        </p:txBody>
      </p:sp>
      <p:pic>
        <p:nvPicPr>
          <p:cNvPr id="5" name="FrenchOrderlyAstrangiacora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524" y="1770436"/>
            <a:ext cx="6282287" cy="4516288"/>
          </a:xfrm>
        </p:spPr>
      </p:pic>
    </p:spTree>
    <p:extLst>
      <p:ext uri="{BB962C8B-B14F-4D97-AF65-F5344CB8AC3E}">
        <p14:creationId xmlns:p14="http://schemas.microsoft.com/office/powerpoint/2010/main" val="188118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Acetylcholine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Font typeface="+mj-lt"/>
              <a:buAutoNum type="arabicPeriod"/>
            </a:pPr>
            <a:r>
              <a:rPr lang="en-US" dirty="0" smtClean="0"/>
              <a:t>A nerve impulse arrives at the axon terminal; </a:t>
            </a:r>
            <a:r>
              <a:rPr lang="en-US" dirty="0"/>
              <a:t>______________ </a:t>
            </a:r>
            <a:r>
              <a:rPr lang="en-US" dirty="0" smtClean="0"/>
              <a:t>is released and diffuses across the </a:t>
            </a:r>
            <a:r>
              <a:rPr lang="en-US" dirty="0"/>
              <a:t>______________.</a:t>
            </a:r>
            <a:endParaRPr lang="en-US" dirty="0" smtClean="0"/>
          </a:p>
          <a:p>
            <a:pPr>
              <a:buFont typeface="+mj-lt"/>
              <a:buAutoNum type="arabicPeriod"/>
            </a:pPr>
            <a:r>
              <a:rPr lang="en-US" dirty="0" smtClean="0"/>
              <a:t>Acetylcholine makes the sarcolemma more permeable to </a:t>
            </a:r>
            <a:r>
              <a:rPr lang="en-US" dirty="0"/>
              <a:t>______________, </a:t>
            </a:r>
            <a:r>
              <a:rPr lang="en-US" dirty="0" smtClean="0"/>
              <a:t>which rush into the cell.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The Sarcolemma </a:t>
            </a:r>
            <a:r>
              <a:rPr lang="en-US" dirty="0"/>
              <a:t>______________, </a:t>
            </a:r>
            <a:r>
              <a:rPr lang="en-US" dirty="0" smtClean="0"/>
              <a:t>becoming </a:t>
            </a:r>
            <a:r>
              <a:rPr lang="en-US" dirty="0"/>
              <a:t>______________ </a:t>
            </a:r>
            <a:r>
              <a:rPr lang="en-US" dirty="0" smtClean="0"/>
              <a:t>outside and </a:t>
            </a:r>
            <a:r>
              <a:rPr lang="en-US" dirty="0"/>
              <a:t>______________ </a:t>
            </a:r>
            <a:r>
              <a:rPr lang="en-US" dirty="0" smtClean="0"/>
              <a:t>inside.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All of the sarcomeres in a muscle fiber </a:t>
            </a:r>
            <a:r>
              <a:rPr lang="en-US" dirty="0"/>
              <a:t>______________ </a:t>
            </a:r>
            <a:r>
              <a:rPr lang="en-US" dirty="0" smtClean="0"/>
              <a:t>– the entire muscle fiber </a:t>
            </a:r>
            <a:r>
              <a:rPr lang="en-US" dirty="0"/>
              <a:t>______________.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FD14E1-8D11-44C3-BAAB-1DD5100CB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312" y="-914329"/>
            <a:ext cx="6873688" cy="1123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6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______________ </a:t>
            </a:r>
            <a:r>
              <a:rPr lang="en-US" dirty="0" smtClean="0"/>
              <a:t>stimulates the release of Calcium ions from the </a:t>
            </a:r>
            <a:r>
              <a:rPr lang="en-US" dirty="0"/>
              <a:t>______________. </a:t>
            </a:r>
            <a:r>
              <a:rPr lang="en-US" dirty="0" smtClean="0"/>
              <a:t>Calcium ions bond to the </a:t>
            </a:r>
            <a:r>
              <a:rPr lang="en-US" dirty="0"/>
              <a:t>______________ </a:t>
            </a:r>
            <a:r>
              <a:rPr lang="en-US" dirty="0" smtClean="0"/>
              <a:t>complex. Which shift away from the actin filaments.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Myosin splits ATP to release its energy; bridges on the myosin attach to the actin filaments and pull them toward the center of the sarcomere, thus making the sarcomere shorter.</a:t>
            </a:r>
            <a:endParaRPr lang="en-US" dirty="0"/>
          </a:p>
        </p:txBody>
      </p:sp>
      <p:pic>
        <p:nvPicPr>
          <p:cNvPr id="5" name="LightUnitedAngelwingmussel">
            <a:hlinkClick r:id="" action="ppaction://media"/>
          </p:cNvPr>
          <p:cNvPicPr>
            <a:picLocks noGrp="1" noChangeAspect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89351" y="2036618"/>
            <a:ext cx="6504325" cy="3740727"/>
          </a:xfrm>
        </p:spPr>
      </p:pic>
    </p:spTree>
    <p:extLst>
      <p:ext uri="{BB962C8B-B14F-4D97-AF65-F5344CB8AC3E}">
        <p14:creationId xmlns:p14="http://schemas.microsoft.com/office/powerpoint/2010/main" val="88188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epolarization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Sarcolemma </a:t>
            </a:r>
            <a:r>
              <a:rPr lang="en-US" dirty="0"/>
              <a:t>______________ : ______________ </a:t>
            </a:r>
            <a:r>
              <a:rPr lang="en-US" dirty="0" smtClean="0"/>
              <a:t>ions leave the cell, restoring a positive charge outside and a negative charge inside. The pumps return </a:t>
            </a:r>
            <a:r>
              <a:rPr lang="en-US" dirty="0"/>
              <a:t>______________ </a:t>
            </a:r>
            <a:r>
              <a:rPr lang="en-US" dirty="0" smtClean="0"/>
              <a:t>ions outside and </a:t>
            </a:r>
            <a:r>
              <a:rPr lang="en-US" dirty="0"/>
              <a:t>______________ </a:t>
            </a:r>
            <a:r>
              <a:rPr lang="en-US" dirty="0" smtClean="0"/>
              <a:t>ions inside.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B05EE964-C358-4C68-9E93-B589FE3B2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7" y="-3859572"/>
            <a:ext cx="7363118" cy="12040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2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Cholinesterase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______________ </a:t>
            </a:r>
            <a:r>
              <a:rPr lang="en-US" dirty="0" smtClean="0"/>
              <a:t>in the sarcolemma </a:t>
            </a:r>
            <a:r>
              <a:rPr lang="en-US" dirty="0"/>
              <a:t>______________ ______________.</a:t>
            </a:r>
            <a:endParaRPr lang="en-US" dirty="0" smtClean="0"/>
          </a:p>
          <a:p>
            <a:r>
              <a:rPr lang="en-US" dirty="0" smtClean="0"/>
              <a:t>Subsequent nerve impulses will prolong contraction (more acetylcholine is released).</a:t>
            </a:r>
          </a:p>
          <a:p>
            <a:r>
              <a:rPr lang="en-US" dirty="0" smtClean="0"/>
              <a:t>When there are no further impulses, the muscle fiber will </a:t>
            </a:r>
            <a:r>
              <a:rPr lang="en-US" dirty="0"/>
              <a:t>______________ </a:t>
            </a:r>
            <a:r>
              <a:rPr lang="en-US" dirty="0" smtClean="0"/>
              <a:t>and return to its original state.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24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Tetanus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single muscle fiber contraction in response to a single nerve impulse is </a:t>
            </a:r>
            <a:r>
              <a:rPr lang="en-US" dirty="0"/>
              <a:t>called a </a:t>
            </a:r>
            <a:r>
              <a:rPr lang="en-US" dirty="0"/>
              <a:t>______________.</a:t>
            </a:r>
            <a:endParaRPr lang="en-US" dirty="0" smtClean="0"/>
          </a:p>
          <a:p>
            <a:r>
              <a:rPr lang="en-US" dirty="0" smtClean="0"/>
              <a:t>Nerve impulses arrive in a continuous stream and produce a sustained contraction called a </a:t>
            </a:r>
            <a:r>
              <a:rPr lang="en-US" dirty="0"/>
              <a:t>______________.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078182"/>
            <a:ext cx="5100689" cy="3430213"/>
          </a:xfrm>
        </p:spPr>
      </p:pic>
    </p:spTree>
    <p:extLst>
      <p:ext uri="{BB962C8B-B14F-4D97-AF65-F5344CB8AC3E}">
        <p14:creationId xmlns:p14="http://schemas.microsoft.com/office/powerpoint/2010/main" val="224001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Impairment of 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Loss of nerve impulses to muscle fibers, which occur when nerves or the spinal cord are severed.</a:t>
            </a:r>
          </a:p>
          <a:p>
            <a:r>
              <a:rPr lang="en-US" dirty="0" smtClean="0"/>
              <a:t>A </a:t>
            </a:r>
            <a:r>
              <a:rPr lang="en-US" dirty="0"/>
              <a:t>______________ </a:t>
            </a:r>
            <a:r>
              <a:rPr lang="en-US" dirty="0" smtClean="0"/>
              <a:t>occurs in the frontal lobes of the cerebrum. </a:t>
            </a:r>
          </a:p>
          <a:p>
            <a:r>
              <a:rPr lang="en-US" dirty="0" smtClean="0"/>
              <a:t>Without nerve impulses, skeletal muscles become </a:t>
            </a:r>
            <a:r>
              <a:rPr lang="en-US" dirty="0"/>
              <a:t>______________, </a:t>
            </a:r>
            <a:r>
              <a:rPr lang="en-US" dirty="0" smtClean="0"/>
              <a:t>unable to contract.</a:t>
            </a:r>
          </a:p>
          <a:p>
            <a:r>
              <a:rPr lang="en-US" dirty="0" smtClean="0"/>
              <a:t>Paralyzed muscles eventually </a:t>
            </a:r>
            <a:r>
              <a:rPr lang="en-US" dirty="0"/>
              <a:t>______________; </a:t>
            </a:r>
            <a:r>
              <a:rPr lang="en-US" dirty="0" smtClean="0"/>
              <a:t>becoming smaller from lack of use.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923953"/>
            <a:ext cx="4184650" cy="2354706"/>
          </a:xfrm>
        </p:spPr>
      </p:pic>
    </p:spTree>
    <p:extLst>
      <p:ext uri="{BB962C8B-B14F-4D97-AF65-F5344CB8AC3E}">
        <p14:creationId xmlns:p14="http://schemas.microsoft.com/office/powerpoint/2010/main" val="40486410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569</TotalTime>
  <Words>335</Words>
  <Application>Microsoft Office PowerPoint</Application>
  <PresentationFormat>Widescreen</PresentationFormat>
  <Paragraphs>29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 Sliding Filament Mechanism</vt:lpstr>
      <vt:lpstr>Objectives</vt:lpstr>
      <vt:lpstr>The Sliding Filament Mechanism</vt:lpstr>
      <vt:lpstr>Acetylcholine</vt:lpstr>
      <vt:lpstr>Depolarization</vt:lpstr>
      <vt:lpstr>Repolarization </vt:lpstr>
      <vt:lpstr>Cholinesterase</vt:lpstr>
      <vt:lpstr>Tetanus</vt:lpstr>
      <vt:lpstr>Impairment of muscle contraction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Rick Reinders</cp:lastModifiedBy>
  <cp:revision>41</cp:revision>
  <dcterms:created xsi:type="dcterms:W3CDTF">2019-05-10T00:55:28Z</dcterms:created>
  <dcterms:modified xsi:type="dcterms:W3CDTF">2019-08-09T02:36:33Z</dcterms:modified>
</cp:coreProperties>
</file>