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62" r:id="rId3"/>
    <p:sldId id="264" r:id="rId4"/>
    <p:sldId id="263" r:id="rId5"/>
    <p:sldId id="261" r:id="rId6"/>
    <p:sldId id="269" r:id="rId7"/>
    <p:sldId id="265" r:id="rId8"/>
    <p:sldId id="266" r:id="rId9"/>
    <p:sldId id="268" r:id="rId10"/>
    <p:sldId id="274" r:id="rId11"/>
    <p:sldId id="267" r:id="rId12"/>
    <p:sldId id="270" r:id="rId13"/>
    <p:sldId id="279" r:id="rId14"/>
    <p:sldId id="280" r:id="rId15"/>
    <p:sldId id="275" r:id="rId16"/>
    <p:sldId id="276" r:id="rId17"/>
    <p:sldId id="271" r:id="rId18"/>
    <p:sldId id="273" r:id="rId19"/>
    <p:sldId id="281" r:id="rId20"/>
    <p:sldId id="277" r:id="rId21"/>
    <p:sldId id="278" r:id="rId22"/>
    <p:sldId id="283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13-Jun-19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13-Jun-19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1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13-Jun-19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7103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13-Jun-19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13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13-Jun-19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817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13-Jun-19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35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13-Jun-19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08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13-Jun-19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9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13-Jun-19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6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13-Jun-19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8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13-Jun-19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5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13-Jun-19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3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13-Jun-19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3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13-Jun-19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13-Jun-19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13-Jun-19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6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7C3F8-9009-48AC-8E80-A837FFA17920}" type="datetimeFigureOut">
              <a:rPr lang="en-US" smtClean="0"/>
              <a:t>13-Jun-19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7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989" y="0"/>
            <a:ext cx="16797646" cy="71697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6000" b="1" dirty="0" smtClean="0">
                <a:solidFill>
                  <a:schemeClr val="bg1"/>
                </a:solidFill>
              </a:rPr>
              <a:t>Digestive System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5223851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solidFill>
                  <a:schemeClr val="bg1"/>
                </a:solidFill>
              </a:rPr>
              <a:t>T. Rick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4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Peristalsis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Peristalsis Waves</a:t>
            </a:r>
            <a:r>
              <a:rPr lang="en-US" dirty="0"/>
              <a:t>:  Rings of muscle contract and relax to move food through the digestive </a:t>
            </a:r>
            <a:r>
              <a:rPr lang="en-US" dirty="0" smtClean="0"/>
              <a:t>system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247" y="1930400"/>
            <a:ext cx="5056689" cy="3826164"/>
          </a:xfrm>
        </p:spPr>
      </p:pic>
    </p:spTree>
    <p:extLst>
      <p:ext uri="{BB962C8B-B14F-4D97-AF65-F5344CB8AC3E}">
        <p14:creationId xmlns:p14="http://schemas.microsoft.com/office/powerpoint/2010/main" val="132703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10154112" cy="608164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Stomach: mechanical and chemical digestion of food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Sphincter muscles </a:t>
            </a:r>
            <a:r>
              <a:rPr lang="en-US" dirty="0" smtClean="0"/>
              <a:t>are found </a:t>
            </a:r>
            <a:r>
              <a:rPr lang="en-US" dirty="0"/>
              <a:t>at each end of the stomach 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stomach </a:t>
            </a:r>
            <a:r>
              <a:rPr lang="en-US" dirty="0" smtClean="0"/>
              <a:t>stores </a:t>
            </a:r>
            <a:r>
              <a:rPr lang="en-US" dirty="0"/>
              <a:t>food and begins digestion of proteins. </a:t>
            </a:r>
            <a:endParaRPr lang="en-US" dirty="0" smtClean="0"/>
          </a:p>
          <a:p>
            <a:r>
              <a:rPr lang="en-US" dirty="0" smtClean="0"/>
              <a:t>The stomach secretes </a:t>
            </a:r>
            <a:r>
              <a:rPr lang="en-US" dirty="0"/>
              <a:t>a digestive fluid called </a:t>
            </a:r>
            <a:r>
              <a:rPr lang="en-US" b="1" dirty="0"/>
              <a:t>gastric juice </a:t>
            </a:r>
            <a:r>
              <a:rPr lang="en-US" dirty="0"/>
              <a:t>and mixes </a:t>
            </a:r>
            <a:r>
              <a:rPr lang="en-US" dirty="0" smtClean="0"/>
              <a:t>this secretion </a:t>
            </a:r>
            <a:r>
              <a:rPr lang="en-US" dirty="0"/>
              <a:t>with the food through a churning action. </a:t>
            </a:r>
            <a:endParaRPr lang="en-US" dirty="0" smtClean="0"/>
          </a:p>
          <a:p>
            <a:r>
              <a:rPr lang="en-US" dirty="0" smtClean="0"/>
              <a:t>This mixture of </a:t>
            </a:r>
            <a:r>
              <a:rPr lang="en-US" dirty="0"/>
              <a:t>ingested food and digestive juice is called </a:t>
            </a:r>
            <a:r>
              <a:rPr lang="en-US" b="1" dirty="0" err="1"/>
              <a:t>chyme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2277687"/>
            <a:ext cx="4781955" cy="3242254"/>
          </a:xfrm>
        </p:spPr>
      </p:pic>
    </p:spTree>
    <p:extLst>
      <p:ext uri="{BB962C8B-B14F-4D97-AF65-F5344CB8AC3E}">
        <p14:creationId xmlns:p14="http://schemas.microsoft.com/office/powerpoint/2010/main" val="22335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Stomach: mechanical </a:t>
            </a:r>
            <a:r>
              <a:rPr lang="en-US" dirty="0" smtClean="0"/>
              <a:t>digestion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Three layers of muscle:</a:t>
            </a:r>
          </a:p>
          <a:p>
            <a:pPr lvl="1"/>
            <a:r>
              <a:rPr lang="en-US" dirty="0"/>
              <a:t>Circular layer</a:t>
            </a:r>
          </a:p>
          <a:p>
            <a:pPr lvl="1"/>
            <a:r>
              <a:rPr lang="en-US" dirty="0"/>
              <a:t>Longitudinal layer</a:t>
            </a:r>
          </a:p>
          <a:p>
            <a:pPr lvl="1"/>
            <a:r>
              <a:rPr lang="en-US" dirty="0"/>
              <a:t>Diagonal layer</a:t>
            </a:r>
          </a:p>
          <a:p>
            <a:r>
              <a:rPr lang="en-US" dirty="0" smtClean="0"/>
              <a:t>Churn the contents for about 4 hours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2480650"/>
            <a:ext cx="4922799" cy="3337749"/>
          </a:xfrm>
        </p:spPr>
      </p:pic>
    </p:spTree>
    <p:extLst>
      <p:ext uri="{BB962C8B-B14F-4D97-AF65-F5344CB8AC3E}">
        <p14:creationId xmlns:p14="http://schemas.microsoft.com/office/powerpoint/2010/main" val="22899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Stomach: </a:t>
            </a:r>
            <a:r>
              <a:rPr lang="en-US" dirty="0" smtClean="0"/>
              <a:t>chemical </a:t>
            </a:r>
            <a:r>
              <a:rPr lang="en-US" dirty="0"/>
              <a:t>digestion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1479652"/>
            <a:ext cx="8004410" cy="531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6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Storing glucose as glycogen</a:t>
            </a:r>
          </a:p>
          <a:p>
            <a:r>
              <a:rPr lang="en-US" dirty="0" smtClean="0"/>
              <a:t>Making proteins</a:t>
            </a:r>
          </a:p>
          <a:p>
            <a:r>
              <a:rPr lang="en-US" dirty="0" smtClean="0"/>
              <a:t>Breaking down toxic substances</a:t>
            </a:r>
          </a:p>
          <a:p>
            <a:r>
              <a:rPr lang="en-US" dirty="0" smtClean="0"/>
              <a:t>Secretes </a:t>
            </a:r>
            <a:r>
              <a:rPr lang="en-US" b="1" dirty="0" smtClean="0"/>
              <a:t>bile </a:t>
            </a:r>
            <a:r>
              <a:rPr lang="en-US" dirty="0" smtClean="0"/>
              <a:t>(breaks fat globules into small droplets)</a:t>
            </a: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94833"/>
            <a:ext cx="4184650" cy="3012947"/>
          </a:xfrm>
        </p:spPr>
      </p:pic>
    </p:spTree>
    <p:extLst>
      <p:ext uri="{BB962C8B-B14F-4D97-AF65-F5344CB8AC3E}">
        <p14:creationId xmlns:p14="http://schemas.microsoft.com/office/powerpoint/2010/main" val="279251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Gallbladder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Bile is stored and concentrated in the </a:t>
            </a:r>
            <a:r>
              <a:rPr lang="en-US" b="1" dirty="0"/>
              <a:t>gallbladder</a:t>
            </a:r>
            <a:r>
              <a:rPr lang="en-US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94833"/>
            <a:ext cx="4184650" cy="3012947"/>
          </a:xfrm>
        </p:spPr>
      </p:pic>
    </p:spTree>
    <p:extLst>
      <p:ext uri="{BB962C8B-B14F-4D97-AF65-F5344CB8AC3E}">
        <p14:creationId xmlns:p14="http://schemas.microsoft.com/office/powerpoint/2010/main" val="214961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Pancreas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Pancreas</a:t>
            </a:r>
            <a:r>
              <a:rPr lang="en-US" dirty="0" smtClean="0"/>
              <a:t> serves 2 roles: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Produce sodium bicarbonate</a:t>
            </a:r>
          </a:p>
          <a:p>
            <a:pPr lvl="1"/>
            <a:r>
              <a:rPr lang="en-US" dirty="0" smtClean="0"/>
              <a:t>Neutralizes stomach acid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Produce enzymes that break down carbohydrates, proteins, and lipids:</a:t>
            </a:r>
          </a:p>
          <a:p>
            <a:pPr lvl="1">
              <a:buFont typeface="+mj-lt"/>
              <a:buAutoNum type="arabicPeriod"/>
            </a:pPr>
            <a:r>
              <a:rPr lang="en-US" b="1" dirty="0" smtClean="0"/>
              <a:t>Amylases</a:t>
            </a:r>
            <a:r>
              <a:rPr lang="en-US" dirty="0" smtClean="0"/>
              <a:t> (polysaccharides -&gt; maltose and other disaccharides)</a:t>
            </a:r>
          </a:p>
          <a:p>
            <a:pPr lvl="1">
              <a:buFont typeface="+mj-lt"/>
              <a:buAutoNum type="arabicPeriod"/>
            </a:pPr>
            <a:r>
              <a:rPr lang="en-US" b="1" dirty="0" smtClean="0"/>
              <a:t>Proteases</a:t>
            </a:r>
            <a:r>
              <a:rPr lang="en-US" dirty="0" smtClean="0"/>
              <a:t> (polypeptides -&gt; smaller polypeptides)</a:t>
            </a:r>
          </a:p>
          <a:p>
            <a:pPr lvl="1">
              <a:buFont typeface="+mj-lt"/>
              <a:buAutoNum type="arabicPeriod"/>
            </a:pPr>
            <a:r>
              <a:rPr lang="en-US" b="1" dirty="0" smtClean="0"/>
              <a:t>Lipases</a:t>
            </a:r>
            <a:r>
              <a:rPr lang="en-US" dirty="0" smtClean="0"/>
              <a:t> (fat droplets -&gt; glycerol, fatty acids, </a:t>
            </a:r>
            <a:r>
              <a:rPr lang="en-US" dirty="0" err="1" smtClean="0"/>
              <a:t>monoglycerides</a:t>
            </a:r>
            <a:r>
              <a:rPr lang="en-US" dirty="0" smtClean="0"/>
              <a:t>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94833"/>
            <a:ext cx="4184650" cy="3012947"/>
          </a:xfrm>
        </p:spPr>
      </p:pic>
    </p:spTree>
    <p:extLst>
      <p:ext uri="{BB962C8B-B14F-4D97-AF65-F5344CB8AC3E}">
        <p14:creationId xmlns:p14="http://schemas.microsoft.com/office/powerpoint/2010/main" val="181670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Intestine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 </a:t>
            </a:r>
            <a:r>
              <a:rPr lang="en-US" dirty="0"/>
              <a:t>6 </a:t>
            </a:r>
            <a:r>
              <a:rPr lang="en-US" dirty="0" smtClean="0"/>
              <a:t>m </a:t>
            </a:r>
            <a:r>
              <a:rPr lang="en-US" dirty="0"/>
              <a:t>long in </a:t>
            </a:r>
            <a:r>
              <a:rPr lang="en-US" dirty="0" smtClean="0"/>
              <a:t>humans, the </a:t>
            </a:r>
            <a:r>
              <a:rPr lang="en-US" b="1" dirty="0"/>
              <a:t>small intestine </a:t>
            </a:r>
            <a:r>
              <a:rPr lang="en-US" dirty="0"/>
              <a:t>is the alimentary canal’s longest compartment.</a:t>
            </a:r>
          </a:p>
          <a:p>
            <a:r>
              <a:rPr lang="en-US" dirty="0" smtClean="0"/>
              <a:t>The </a:t>
            </a:r>
            <a:r>
              <a:rPr lang="en-US" dirty="0"/>
              <a:t>first 25 cm </a:t>
            </a:r>
            <a:r>
              <a:rPr lang="en-US" dirty="0" smtClean="0"/>
              <a:t>or </a:t>
            </a:r>
            <a:r>
              <a:rPr lang="en-US" dirty="0"/>
              <a:t>so </a:t>
            </a:r>
            <a:r>
              <a:rPr lang="en-US" dirty="0" smtClean="0"/>
              <a:t>of the </a:t>
            </a:r>
            <a:r>
              <a:rPr lang="en-US" dirty="0"/>
              <a:t>small intestine forms the </a:t>
            </a:r>
            <a:r>
              <a:rPr lang="en-US" b="1" dirty="0" smtClean="0"/>
              <a:t>duodenum</a:t>
            </a:r>
            <a:r>
              <a:rPr lang="en-US" dirty="0" smtClean="0"/>
              <a:t>.</a:t>
            </a:r>
          </a:p>
          <a:p>
            <a:pPr marL="742950" lvl="2" indent="-342900"/>
            <a:r>
              <a:rPr lang="en-US" dirty="0"/>
              <a:t>Here </a:t>
            </a:r>
            <a:r>
              <a:rPr lang="en-US" dirty="0" err="1"/>
              <a:t>chyme</a:t>
            </a:r>
            <a:r>
              <a:rPr lang="en-US" dirty="0"/>
              <a:t> mixes with digestive juices from the </a:t>
            </a:r>
            <a:r>
              <a:rPr lang="en-US" i="1" dirty="0"/>
              <a:t>pancreas, liver, and gallbladder</a:t>
            </a:r>
            <a:r>
              <a:rPr lang="en-US" dirty="0"/>
              <a:t>, as well as from </a:t>
            </a:r>
            <a:r>
              <a:rPr lang="en-US" i="1" dirty="0"/>
              <a:t>gland cells of the intestinal wall itself</a:t>
            </a:r>
            <a:r>
              <a:rPr lang="en-US" i="1" dirty="0" smtClean="0"/>
              <a:t>.</a:t>
            </a:r>
            <a:endParaRPr lang="en-US" dirty="0" smtClean="0"/>
          </a:p>
          <a:p>
            <a:r>
              <a:rPr lang="en-US" dirty="0" smtClean="0"/>
              <a:t>The other parts are called </a:t>
            </a:r>
            <a:r>
              <a:rPr lang="en-US" i="1" dirty="0" smtClean="0"/>
              <a:t>jejunum</a:t>
            </a:r>
            <a:r>
              <a:rPr lang="en-US" dirty="0" smtClean="0"/>
              <a:t> and </a:t>
            </a:r>
            <a:r>
              <a:rPr lang="en-US" i="1" dirty="0" smtClean="0"/>
              <a:t>ileum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94833"/>
            <a:ext cx="4184650" cy="3012947"/>
          </a:xfrm>
        </p:spPr>
      </p:pic>
    </p:spTree>
    <p:extLst>
      <p:ext uri="{BB962C8B-B14F-4D97-AF65-F5344CB8AC3E}">
        <p14:creationId xmlns:p14="http://schemas.microsoft.com/office/powerpoint/2010/main" val="310612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Digestion in Small Intestine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Enzymes from epithelium tissue break down food even more:</a:t>
            </a:r>
          </a:p>
          <a:p>
            <a:pPr lvl="1"/>
            <a:r>
              <a:rPr lang="en-US" dirty="0" smtClean="0"/>
              <a:t>Disaccharides -&gt; monosaccharides</a:t>
            </a:r>
          </a:p>
          <a:p>
            <a:pPr lvl="1"/>
            <a:r>
              <a:rPr lang="en-US" dirty="0" smtClean="0"/>
              <a:t>Small peptides -&gt; amino acids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94833"/>
            <a:ext cx="4184650" cy="3012947"/>
          </a:xfrm>
        </p:spPr>
      </p:pic>
    </p:spTree>
    <p:extLst>
      <p:ext uri="{BB962C8B-B14F-4D97-AF65-F5344CB8AC3E}">
        <p14:creationId xmlns:p14="http://schemas.microsoft.com/office/powerpoint/2010/main" val="352356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How, then, are animals able to digest food without digesting their own cells and tissues?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64714" y="1144168"/>
            <a:ext cx="8596668" cy="860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If digestive systems hydrolyze the same biological materials (Carbohydrates, Fats, and Proteins) that make up the bodies of human’s themselves.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73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in Small Intestine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Millions of fingerlike projections (</a:t>
            </a:r>
            <a:r>
              <a:rPr lang="en-US" b="1" dirty="0" smtClean="0"/>
              <a:t>villi</a:t>
            </a:r>
            <a:r>
              <a:rPr lang="en-US" dirty="0" smtClean="0"/>
              <a:t>) create huge surface area.</a:t>
            </a:r>
          </a:p>
          <a:p>
            <a:r>
              <a:rPr lang="en-US" dirty="0" smtClean="0"/>
              <a:t>Cells covering villi have extensions on cell membranes (</a:t>
            </a:r>
            <a:r>
              <a:rPr lang="en-US" b="1" dirty="0" smtClean="0"/>
              <a:t>microvilli</a:t>
            </a:r>
            <a:r>
              <a:rPr lang="en-US" dirty="0" smtClean="0"/>
              <a:t>).</a:t>
            </a:r>
          </a:p>
          <a:p>
            <a:r>
              <a:rPr lang="en-US" dirty="0" smtClean="0"/>
              <a:t>Blood </a:t>
            </a:r>
            <a:r>
              <a:rPr lang="en-US" dirty="0"/>
              <a:t>and lymph notes absorb </a:t>
            </a:r>
            <a:r>
              <a:rPr lang="en-US" i="1" dirty="0"/>
              <a:t>amino acids</a:t>
            </a:r>
            <a:r>
              <a:rPr lang="en-US" dirty="0"/>
              <a:t>, </a:t>
            </a:r>
            <a:r>
              <a:rPr lang="en-US" i="1" dirty="0"/>
              <a:t>monosaccharides</a:t>
            </a:r>
            <a:r>
              <a:rPr lang="en-US" dirty="0"/>
              <a:t>, </a:t>
            </a:r>
            <a:r>
              <a:rPr lang="en-US" i="1" dirty="0"/>
              <a:t>glycerol</a:t>
            </a:r>
            <a:r>
              <a:rPr lang="en-US" dirty="0"/>
              <a:t>, and </a:t>
            </a:r>
            <a:r>
              <a:rPr lang="en-US" i="1" dirty="0"/>
              <a:t>fatty acids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2160589"/>
            <a:ext cx="6729691" cy="3180956"/>
          </a:xfrm>
        </p:spPr>
      </p:pic>
    </p:spTree>
    <p:extLst>
      <p:ext uri="{BB962C8B-B14F-4D97-AF65-F5344CB8AC3E}">
        <p14:creationId xmlns:p14="http://schemas.microsoft.com/office/powerpoint/2010/main" val="13544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181" y="344341"/>
            <a:ext cx="8573656" cy="63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5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Intestine or Colon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Large Intestine </a:t>
            </a:r>
            <a:r>
              <a:rPr lang="en-US" dirty="0" smtClean="0"/>
              <a:t>absorbs nutrients produced by bacteria and reminder of water</a:t>
            </a:r>
          </a:p>
          <a:p>
            <a:r>
              <a:rPr lang="en-US" dirty="0" smtClean="0"/>
              <a:t>There are 4 major parts in the Large Intestine:</a:t>
            </a:r>
          </a:p>
          <a:p>
            <a:pPr>
              <a:buFont typeface="+mj-lt"/>
              <a:buAutoNum type="arabicPeriod"/>
            </a:pPr>
            <a:r>
              <a:rPr lang="en-US" i="1" dirty="0" smtClean="0"/>
              <a:t>Ascending colon</a:t>
            </a:r>
          </a:p>
          <a:p>
            <a:pPr>
              <a:buFont typeface="+mj-lt"/>
              <a:buAutoNum type="arabicPeriod"/>
            </a:pPr>
            <a:r>
              <a:rPr lang="en-US" i="1" dirty="0" smtClean="0"/>
              <a:t>Transverse colon</a:t>
            </a:r>
          </a:p>
          <a:p>
            <a:pPr>
              <a:buFont typeface="+mj-lt"/>
              <a:buAutoNum type="arabicPeriod"/>
            </a:pPr>
            <a:r>
              <a:rPr lang="en-US" i="1" dirty="0" smtClean="0"/>
              <a:t>Descending Colon</a:t>
            </a:r>
          </a:p>
          <a:p>
            <a:pPr>
              <a:buFont typeface="+mj-lt"/>
              <a:buAutoNum type="arabicPeriod"/>
            </a:pPr>
            <a:r>
              <a:rPr lang="en-US" i="1" dirty="0" smtClean="0"/>
              <a:t>Sigmoid colon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Appendix: attached to beginning of ascending colon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738" y="2997930"/>
            <a:ext cx="3316224" cy="2206752"/>
          </a:xfrm>
        </p:spPr>
      </p:pic>
    </p:spTree>
    <p:extLst>
      <p:ext uri="{BB962C8B-B14F-4D97-AF65-F5344CB8AC3E}">
        <p14:creationId xmlns:p14="http://schemas.microsoft.com/office/powerpoint/2010/main" val="335352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 fails</a:t>
            </a:r>
            <a:endParaRPr lang="en-US" dirty="0"/>
          </a:p>
        </p:txBody>
      </p:sp>
      <p:pic>
        <p:nvPicPr>
          <p:cNvPr id="4" name="Picture 2" descr="Image result for twitter fails col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520" y="2160588"/>
            <a:ext cx="5202998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28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Alimentary Canal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most animal species, at least some hydrolysis occurs </a:t>
            </a:r>
            <a:r>
              <a:rPr lang="en-US" dirty="0" smtClean="0"/>
              <a:t>by </a:t>
            </a:r>
            <a:r>
              <a:rPr lang="en-US" i="1" dirty="0" smtClean="0"/>
              <a:t>extracellular </a:t>
            </a:r>
            <a:r>
              <a:rPr lang="en-US" i="1" dirty="0"/>
              <a:t>digestion</a:t>
            </a:r>
            <a:r>
              <a:rPr lang="en-US" dirty="0"/>
              <a:t>, the breakdown of food in </a:t>
            </a:r>
            <a:r>
              <a:rPr lang="en-US" dirty="0" smtClean="0"/>
              <a:t>compartments that </a:t>
            </a:r>
            <a:r>
              <a:rPr lang="en-US" dirty="0"/>
              <a:t>are continuous with the outside of the </a:t>
            </a:r>
            <a:r>
              <a:rPr lang="en-US" dirty="0" smtClean="0"/>
              <a:t>animal’s body.</a:t>
            </a:r>
          </a:p>
          <a:p>
            <a:pPr>
              <a:defRPr/>
            </a:pPr>
            <a:r>
              <a:rPr lang="en-US" altLang="en-US" b="1" dirty="0" smtClean="0">
                <a:solidFill>
                  <a:schemeClr val="tx1"/>
                </a:solidFill>
              </a:rPr>
              <a:t>Alimentary </a:t>
            </a:r>
            <a:r>
              <a:rPr lang="en-US" altLang="en-US" b="1" dirty="0">
                <a:solidFill>
                  <a:schemeClr val="tx1"/>
                </a:solidFill>
              </a:rPr>
              <a:t>Canal:</a:t>
            </a:r>
            <a:r>
              <a:rPr lang="en-US" altLang="en-US" dirty="0">
                <a:solidFill>
                  <a:schemeClr val="tx1"/>
                </a:solidFill>
              </a:rPr>
              <a:t> The complete digestive system </a:t>
            </a:r>
            <a:r>
              <a:rPr lang="en-US" altLang="en-US" dirty="0" smtClean="0">
                <a:solidFill>
                  <a:schemeClr val="tx1"/>
                </a:solidFill>
              </a:rPr>
              <a:t>from mouth </a:t>
            </a:r>
            <a:r>
              <a:rPr lang="en-US" altLang="en-US" dirty="0">
                <a:solidFill>
                  <a:schemeClr val="tx1"/>
                </a:solidFill>
              </a:rPr>
              <a:t>to </a:t>
            </a:r>
            <a:r>
              <a:rPr lang="en-US" altLang="en-US" dirty="0" smtClean="0">
                <a:solidFill>
                  <a:schemeClr val="tx1"/>
                </a:solidFill>
              </a:rPr>
              <a:t>rectum</a:t>
            </a:r>
          </a:p>
          <a:p>
            <a:r>
              <a:rPr lang="en-US" altLang="en-US" b="1" dirty="0"/>
              <a:t>Gastrointestinal Tract</a:t>
            </a:r>
            <a:r>
              <a:rPr lang="en-US" altLang="en-US" dirty="0"/>
              <a:t>: </a:t>
            </a:r>
            <a:r>
              <a:rPr lang="en-US" altLang="en-US" dirty="0">
                <a:solidFill>
                  <a:schemeClr val="tx1"/>
                </a:solidFill>
              </a:rPr>
              <a:t>A long tube that winds throughout the body to the anus</a:t>
            </a:r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212" y="1270000"/>
            <a:ext cx="3810970" cy="5255676"/>
          </a:xfrm>
        </p:spPr>
      </p:pic>
    </p:spTree>
    <p:extLst>
      <p:ext uri="{BB962C8B-B14F-4D97-AF65-F5344CB8AC3E}">
        <p14:creationId xmlns:p14="http://schemas.microsoft.com/office/powerpoint/2010/main" val="294000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400"/>
            <a:ext cx="5742104" cy="3547477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Food Processing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82880" indent="-182880"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Breaking down food into molecules that your body can </a:t>
            </a:r>
            <a:r>
              <a:rPr lang="en-US" altLang="en-US" b="1" dirty="0" smtClean="0">
                <a:solidFill>
                  <a:schemeClr val="tx1"/>
                </a:solidFill>
              </a:rPr>
              <a:t>use:</a:t>
            </a:r>
          </a:p>
          <a:p>
            <a:pPr marL="582930" lvl="1" indent="-182880">
              <a:defRPr/>
            </a:pPr>
            <a:r>
              <a:rPr lang="en-US" altLang="en-US" u="sng" dirty="0" smtClean="0">
                <a:solidFill>
                  <a:schemeClr val="tx1"/>
                </a:solidFill>
              </a:rPr>
              <a:t>Ingestion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of </a:t>
            </a:r>
            <a:r>
              <a:rPr lang="en-US" altLang="en-US" dirty="0" smtClean="0">
                <a:solidFill>
                  <a:schemeClr val="tx1"/>
                </a:solidFill>
              </a:rPr>
              <a:t>food,</a:t>
            </a:r>
          </a:p>
          <a:p>
            <a:pPr marL="582930" lvl="1" indent="-182880"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mechanical </a:t>
            </a:r>
            <a:r>
              <a:rPr lang="en-US" altLang="en-US" dirty="0">
                <a:solidFill>
                  <a:schemeClr val="tx1"/>
                </a:solidFill>
              </a:rPr>
              <a:t>and chemical </a:t>
            </a:r>
            <a:r>
              <a:rPr lang="en-US" altLang="en-US" u="sng" dirty="0">
                <a:solidFill>
                  <a:schemeClr val="tx1"/>
                </a:solidFill>
              </a:rPr>
              <a:t>digestion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582930" lvl="1" indent="-182880">
              <a:defRPr/>
            </a:pPr>
            <a:r>
              <a:rPr lang="en-US" altLang="en-US" u="sng" dirty="0" smtClean="0">
                <a:solidFill>
                  <a:schemeClr val="tx1"/>
                </a:solidFill>
              </a:rPr>
              <a:t>absorption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of nutrients, 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582930" lvl="1" indent="-182880">
              <a:defRPr/>
            </a:pPr>
            <a:r>
              <a:rPr lang="en-US" altLang="en-US" u="sng" dirty="0" smtClean="0">
                <a:solidFill>
                  <a:schemeClr val="tx1"/>
                </a:solidFill>
              </a:rPr>
              <a:t>elimination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of waste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89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Cavity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Ingestion and the initial steps of digestion occur in </a:t>
            </a:r>
            <a:r>
              <a:rPr lang="en-US" dirty="0" smtClean="0"/>
              <a:t>the mouth</a:t>
            </a:r>
            <a:r>
              <a:rPr lang="en-US" dirty="0"/>
              <a:t>, or </a:t>
            </a:r>
            <a:r>
              <a:rPr lang="en-US" b="1" dirty="0"/>
              <a:t>oral cavity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Teeth</a:t>
            </a:r>
          </a:p>
          <a:p>
            <a:pPr lvl="1"/>
            <a:r>
              <a:rPr lang="en-US" dirty="0" smtClean="0"/>
              <a:t>Saliva</a:t>
            </a:r>
          </a:p>
          <a:p>
            <a:pPr lvl="1"/>
            <a:r>
              <a:rPr lang="en-US" dirty="0" smtClean="0"/>
              <a:t>Tongue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299" y="1679172"/>
            <a:ext cx="4247825" cy="4362854"/>
          </a:xfrm>
        </p:spPr>
      </p:pic>
    </p:spTree>
    <p:extLst>
      <p:ext uri="{BB962C8B-B14F-4D97-AF65-F5344CB8AC3E}">
        <p14:creationId xmlns:p14="http://schemas.microsoft.com/office/powerpoint/2010/main" val="95541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Mechanical digestion begins as </a:t>
            </a:r>
            <a:r>
              <a:rPr lang="en-US" b="1" dirty="0"/>
              <a:t>teeth</a:t>
            </a:r>
            <a:r>
              <a:rPr lang="en-US" dirty="0"/>
              <a:t> of various shapes cut, mash, and grind food, making the food easier to swallow and increasing its surface area.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012" y="1446416"/>
            <a:ext cx="4306997" cy="4595610"/>
          </a:xfrm>
        </p:spPr>
      </p:pic>
    </p:spTree>
    <p:extLst>
      <p:ext uri="{BB962C8B-B14F-4D97-AF65-F5344CB8AC3E}">
        <p14:creationId xmlns:p14="http://schemas.microsoft.com/office/powerpoint/2010/main" val="380365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Saliva initiates chemical digestion while also </a:t>
            </a:r>
            <a:r>
              <a:rPr lang="en-US" dirty="0" smtClean="0"/>
              <a:t>protecting the </a:t>
            </a:r>
            <a:r>
              <a:rPr lang="en-US" dirty="0"/>
              <a:t>oral cavity.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enzyme </a:t>
            </a:r>
            <a:r>
              <a:rPr lang="en-US" b="1" dirty="0"/>
              <a:t>amylase</a:t>
            </a:r>
            <a:r>
              <a:rPr lang="en-US" dirty="0"/>
              <a:t>, found in saliva, </a:t>
            </a:r>
            <a:r>
              <a:rPr lang="en-US" dirty="0" smtClean="0"/>
              <a:t>hydrolyzes starch and glycogen into </a:t>
            </a:r>
            <a:r>
              <a:rPr lang="en-US" dirty="0"/>
              <a:t>smaller </a:t>
            </a:r>
            <a:r>
              <a:rPr lang="en-US" dirty="0" smtClean="0"/>
              <a:t>polysaccharides and </a:t>
            </a:r>
            <a:r>
              <a:rPr lang="en-US" dirty="0"/>
              <a:t>the disaccharide maltose. </a:t>
            </a:r>
            <a:endParaRPr lang="en-US" dirty="0" smtClean="0"/>
          </a:p>
          <a:p>
            <a:r>
              <a:rPr lang="en-US" b="1" dirty="0" smtClean="0"/>
              <a:t>Mucus</a:t>
            </a:r>
            <a:r>
              <a:rPr lang="en-US" dirty="0" smtClean="0"/>
              <a:t> </a:t>
            </a:r>
            <a:r>
              <a:rPr lang="en-US" dirty="0"/>
              <a:t>in saliva </a:t>
            </a:r>
            <a:r>
              <a:rPr lang="en-US" dirty="0" smtClean="0"/>
              <a:t>protects the </a:t>
            </a:r>
            <a:r>
              <a:rPr lang="en-US" dirty="0"/>
              <a:t>lining of the mouth from </a:t>
            </a:r>
            <a:r>
              <a:rPr lang="en-US" dirty="0" smtClean="0"/>
              <a:t>abrasion, </a:t>
            </a:r>
            <a:r>
              <a:rPr lang="en-US" dirty="0"/>
              <a:t>lubricates </a:t>
            </a:r>
            <a:r>
              <a:rPr lang="en-US" dirty="0" smtClean="0"/>
              <a:t>food, include buffers, </a:t>
            </a:r>
            <a:r>
              <a:rPr lang="en-US" dirty="0"/>
              <a:t>and </a:t>
            </a:r>
            <a:r>
              <a:rPr lang="en-US" dirty="0" smtClean="0"/>
              <a:t>includes antimicrobial agents.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51" y="1413380"/>
            <a:ext cx="4896198" cy="4628646"/>
          </a:xfrm>
        </p:spPr>
      </p:pic>
    </p:spTree>
    <p:extLst>
      <p:ext uri="{BB962C8B-B14F-4D97-AF65-F5344CB8AC3E}">
        <p14:creationId xmlns:p14="http://schemas.microsoft.com/office/powerpoint/2010/main" val="41801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tongue aids digestive processes by </a:t>
            </a:r>
            <a:r>
              <a:rPr lang="en-US" dirty="0" smtClean="0"/>
              <a:t>evaluating ingested </a:t>
            </a:r>
            <a:r>
              <a:rPr lang="en-US" dirty="0"/>
              <a:t>material and then enabling its further passage.</a:t>
            </a:r>
          </a:p>
          <a:p>
            <a:r>
              <a:rPr lang="en-US" dirty="0" smtClean="0"/>
              <a:t>The tongue helps </a:t>
            </a:r>
            <a:r>
              <a:rPr lang="en-US" dirty="0"/>
              <a:t>shape </a:t>
            </a:r>
            <a:r>
              <a:rPr lang="en-US" dirty="0" smtClean="0"/>
              <a:t>food into </a:t>
            </a:r>
            <a:r>
              <a:rPr lang="en-US" dirty="0"/>
              <a:t>a ball called a </a:t>
            </a:r>
            <a:r>
              <a:rPr lang="en-US" b="1" dirty="0"/>
              <a:t>bolus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During </a:t>
            </a:r>
            <a:r>
              <a:rPr lang="en-US" dirty="0"/>
              <a:t>swallowing, the </a:t>
            </a:r>
            <a:r>
              <a:rPr lang="en-US" dirty="0" smtClean="0"/>
              <a:t>tongue provides </a:t>
            </a:r>
            <a:r>
              <a:rPr lang="en-US" dirty="0"/>
              <a:t>further help, pushing the bolus to the back of </a:t>
            </a:r>
            <a:r>
              <a:rPr lang="en-US" dirty="0" smtClean="0"/>
              <a:t>the oral </a:t>
            </a:r>
            <a:r>
              <a:rPr lang="en-US" dirty="0"/>
              <a:t>cavity and into the pharynx.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299" y="1338350"/>
            <a:ext cx="4579661" cy="4703676"/>
          </a:xfrm>
        </p:spPr>
      </p:pic>
    </p:spTree>
    <p:extLst>
      <p:ext uri="{BB962C8B-B14F-4D97-AF65-F5344CB8AC3E}">
        <p14:creationId xmlns:p14="http://schemas.microsoft.com/office/powerpoint/2010/main" val="406813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Pharynx and 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pharynx</a:t>
            </a:r>
            <a:r>
              <a:rPr lang="en-US" dirty="0"/>
              <a:t>, or throat region, opens to two </a:t>
            </a:r>
            <a:r>
              <a:rPr lang="en-US" dirty="0" smtClean="0"/>
              <a:t>passageways: the </a:t>
            </a:r>
            <a:r>
              <a:rPr lang="en-US" dirty="0"/>
              <a:t>esophagus and the trachea (windpipe).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esophagus </a:t>
            </a:r>
            <a:r>
              <a:rPr lang="en-US" dirty="0" smtClean="0"/>
              <a:t>connects </a:t>
            </a:r>
            <a:r>
              <a:rPr lang="en-US" dirty="0"/>
              <a:t>to the </a:t>
            </a:r>
            <a:r>
              <a:rPr lang="en-US" dirty="0" smtClean="0"/>
              <a:t>stomach. </a:t>
            </a:r>
          </a:p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flap of cartilage called the </a:t>
            </a:r>
            <a:r>
              <a:rPr lang="en-US" i="1" dirty="0"/>
              <a:t>epiglottis </a:t>
            </a:r>
            <a:r>
              <a:rPr lang="en-US" dirty="0"/>
              <a:t>covers </a:t>
            </a:r>
            <a:r>
              <a:rPr lang="en-US" dirty="0" smtClean="0"/>
              <a:t>the </a:t>
            </a:r>
            <a:r>
              <a:rPr lang="en-US" i="1" dirty="0" smtClean="0"/>
              <a:t>glottis</a:t>
            </a:r>
            <a:r>
              <a:rPr lang="en-US" dirty="0" smtClean="0"/>
              <a:t>—the </a:t>
            </a:r>
            <a:r>
              <a:rPr lang="en-US" dirty="0"/>
              <a:t>vocal cords and the opening between them. </a:t>
            </a: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299" y="1354975"/>
            <a:ext cx="4563474" cy="4687050"/>
          </a:xfrm>
        </p:spPr>
      </p:pic>
    </p:spTree>
    <p:extLst>
      <p:ext uri="{BB962C8B-B14F-4D97-AF65-F5344CB8AC3E}">
        <p14:creationId xmlns:p14="http://schemas.microsoft.com/office/powerpoint/2010/main" val="1591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1899</TotalTime>
  <Words>709</Words>
  <Application>Microsoft Office PowerPoint</Application>
  <PresentationFormat>Widescreen</PresentationFormat>
  <Paragraphs>85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Trebuchet MS</vt:lpstr>
      <vt:lpstr>Wingdings 3</vt:lpstr>
      <vt:lpstr>Facet</vt:lpstr>
      <vt:lpstr>Digestive System</vt:lpstr>
      <vt:lpstr>How, then, are animals able to digest food without digesting their own cells and tissues?</vt:lpstr>
      <vt:lpstr>Alimentary Canal</vt:lpstr>
      <vt:lpstr>Stages of Food Processing</vt:lpstr>
      <vt:lpstr>Oral Cavity</vt:lpstr>
      <vt:lpstr>Teeth</vt:lpstr>
      <vt:lpstr>Saliva</vt:lpstr>
      <vt:lpstr>Tongue</vt:lpstr>
      <vt:lpstr>Pharynx and Esophagus</vt:lpstr>
      <vt:lpstr>Peristalsis Waves</vt:lpstr>
      <vt:lpstr>PowerPoint Presentation</vt:lpstr>
      <vt:lpstr>Stomach: mechanical and chemical digestion of food </vt:lpstr>
      <vt:lpstr>Stomach: mechanical digestion</vt:lpstr>
      <vt:lpstr>Stomach: chemical digestion</vt:lpstr>
      <vt:lpstr>Liver</vt:lpstr>
      <vt:lpstr>Gallbladder</vt:lpstr>
      <vt:lpstr>Pancreas</vt:lpstr>
      <vt:lpstr>Small Intestine</vt:lpstr>
      <vt:lpstr>Digestion in Small Intestine</vt:lpstr>
      <vt:lpstr>Absorption in Small Intestine</vt:lpstr>
      <vt:lpstr>PowerPoint Presentation</vt:lpstr>
      <vt:lpstr>Large Intestine or Colon</vt:lpstr>
      <vt:lpstr>Twitter fails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Rick Reinders</cp:lastModifiedBy>
  <cp:revision>42</cp:revision>
  <dcterms:created xsi:type="dcterms:W3CDTF">2019-05-10T00:55:28Z</dcterms:created>
  <dcterms:modified xsi:type="dcterms:W3CDTF">2019-06-13T08:42:02Z</dcterms:modified>
</cp:coreProperties>
</file>