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79" r:id="rId4"/>
    <p:sldId id="284" r:id="rId5"/>
    <p:sldId id="280" r:id="rId6"/>
    <p:sldId id="281" r:id="rId7"/>
    <p:sldId id="273" r:id="rId8"/>
    <p:sldId id="274" r:id="rId9"/>
    <p:sldId id="275" r:id="rId10"/>
    <p:sldId id="282" r:id="rId11"/>
    <p:sldId id="283" r:id="rId12"/>
    <p:sldId id="271" r:id="rId13"/>
    <p:sldId id="276" r:id="rId14"/>
    <p:sldId id="277" r:id="rId15"/>
    <p:sldId id="265" r:id="rId16"/>
    <p:sldId id="266" r:id="rId17"/>
    <p:sldId id="270" r:id="rId18"/>
    <p:sldId id="272" r:id="rId19"/>
    <p:sldId id="278" r:id="rId20"/>
  </p:sldIdLst>
  <p:sldSz cx="12192000" cy="6858000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0060DEB3-A0C8-4C1A-8B63-1993E65BB5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C782CFBE-F7E7-4234-8381-AADFBADF61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CAC32151-248E-44FB-B68F-EBA52E26A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01ED9-1132-4F93-AC36-9769D2E060C5}" type="datetimeFigureOut">
              <a:rPr lang="th-TH" smtClean="0"/>
              <a:t>14/06/62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19CB9908-99F8-4171-8888-155D4626EB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C08DFDA8-5996-4A9F-9006-5329F3965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9F814-1303-40BD-A8B1-3EF2D0C0C66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10463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425B7E3A-21CA-4AD8-9F0A-6EAE59A91E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CB2CDC47-93D1-4E93-AF2F-D2D2029179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07A5CC34-69C6-4B62-B9AF-AF31D7CFBD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01ED9-1132-4F93-AC36-9769D2E060C5}" type="datetimeFigureOut">
              <a:rPr lang="th-TH" smtClean="0"/>
              <a:t>14/06/62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4EBC634F-EC82-4227-BDB0-42F7394E4F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741583E5-F3E5-441B-BDF8-43FCC89DD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9F814-1303-40BD-A8B1-3EF2D0C0C66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81917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>
            <a:extLst>
              <a:ext uri="{FF2B5EF4-FFF2-40B4-BE49-F238E27FC236}">
                <a16:creationId xmlns:a16="http://schemas.microsoft.com/office/drawing/2014/main" id="{4655A90B-7232-4D82-A7F1-55DBE06F4C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C40B5CFA-DDBA-4711-9916-2A2991C63E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5AD23F6A-A012-488C-9EF8-FFA492E7AD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01ED9-1132-4F93-AC36-9769D2E060C5}" type="datetimeFigureOut">
              <a:rPr lang="th-TH" smtClean="0"/>
              <a:t>14/06/62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FA1B0C58-A584-44C1-BC58-AD1E9BDFC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D0DE2F88-5781-4A2C-868E-BDDC0821B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9F814-1303-40BD-A8B1-3EF2D0C0C66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3630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A71A7FD7-51A9-4603-98D7-6E1E0496ED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C12C7F0E-D1E5-4D37-94CD-52937A0887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3C03E161-D149-4AEA-A289-9C388EF6D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01ED9-1132-4F93-AC36-9769D2E060C5}" type="datetimeFigureOut">
              <a:rPr lang="th-TH" smtClean="0"/>
              <a:t>14/06/62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BB42DBD8-B428-4640-9359-CE24C22351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93B525EB-F30E-430E-B9AF-2FC08CEEE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9F814-1303-40BD-A8B1-3EF2D0C0C66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80411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A7A40D1F-2AFD-445A-B20B-D056756D5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3B836F89-82BB-4784-96ED-3863DD4182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850FA383-AC46-443D-AA80-171A990474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01ED9-1132-4F93-AC36-9769D2E060C5}" type="datetimeFigureOut">
              <a:rPr lang="th-TH" smtClean="0"/>
              <a:t>14/06/62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045B6528-01DB-4FA2-9C7A-B7281924B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6CF1E713-454F-49B7-80B9-4EAEF4557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9F814-1303-40BD-A8B1-3EF2D0C0C66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06277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88287B4B-4A4B-4B59-950C-039D3F3E06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4ADED53D-C74E-4EC7-A0E1-ADEED9BB62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965D6B08-2BDD-4A4F-BE30-9649F70BE9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FEC58653-D889-40BE-AB56-6907AEB83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01ED9-1132-4F93-AC36-9769D2E060C5}" type="datetimeFigureOut">
              <a:rPr lang="th-TH" smtClean="0"/>
              <a:t>14/06/62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07158426-8AB4-4C93-B6E4-726BD1848C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3FE8FEC4-B575-4EBF-BD44-D5FD9564E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9F814-1303-40BD-A8B1-3EF2D0C0C66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1744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531E9531-0532-4B50-A2D4-FDB26C2F7B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911C041A-D7E1-42F0-8AE4-3E264F861E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FF95F45C-678E-4CE9-8F32-E037377A5A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>
            <a:extLst>
              <a:ext uri="{FF2B5EF4-FFF2-40B4-BE49-F238E27FC236}">
                <a16:creationId xmlns:a16="http://schemas.microsoft.com/office/drawing/2014/main" id="{6EF31257-D530-4EA6-BCB1-8ADF409B29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เนื้อหา 5">
            <a:extLst>
              <a:ext uri="{FF2B5EF4-FFF2-40B4-BE49-F238E27FC236}">
                <a16:creationId xmlns:a16="http://schemas.microsoft.com/office/drawing/2014/main" id="{F8890DB9-A23F-4D2D-8781-CED1888901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6">
            <a:extLst>
              <a:ext uri="{FF2B5EF4-FFF2-40B4-BE49-F238E27FC236}">
                <a16:creationId xmlns:a16="http://schemas.microsoft.com/office/drawing/2014/main" id="{4B49AF2F-2B2A-46BE-8ED6-84378B580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01ED9-1132-4F93-AC36-9769D2E060C5}" type="datetimeFigureOut">
              <a:rPr lang="th-TH" smtClean="0"/>
              <a:t>14/06/62</a:t>
            </a:fld>
            <a:endParaRPr lang="th-TH"/>
          </a:p>
        </p:txBody>
      </p:sp>
      <p:sp>
        <p:nvSpPr>
          <p:cNvPr id="8" name="ตัวแทนท้ายกระดาษ 7">
            <a:extLst>
              <a:ext uri="{FF2B5EF4-FFF2-40B4-BE49-F238E27FC236}">
                <a16:creationId xmlns:a16="http://schemas.microsoft.com/office/drawing/2014/main" id="{C3BE8B85-97B1-4B6F-9833-3BA6D4D3F9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สไลด์ 8">
            <a:extLst>
              <a:ext uri="{FF2B5EF4-FFF2-40B4-BE49-F238E27FC236}">
                <a16:creationId xmlns:a16="http://schemas.microsoft.com/office/drawing/2014/main" id="{7D21B9D7-8178-4278-B2B1-5CD425BCB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9F814-1303-40BD-A8B1-3EF2D0C0C66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86736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E58D1672-CCD8-4A46-9384-C9B3C8205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วันที่ 2">
            <a:extLst>
              <a:ext uri="{FF2B5EF4-FFF2-40B4-BE49-F238E27FC236}">
                <a16:creationId xmlns:a16="http://schemas.microsoft.com/office/drawing/2014/main" id="{BE92DC42-6050-40D1-A0FB-810EF1E9F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01ED9-1132-4F93-AC36-9769D2E060C5}" type="datetimeFigureOut">
              <a:rPr lang="th-TH" smtClean="0"/>
              <a:t>14/06/62</a:t>
            </a:fld>
            <a:endParaRPr lang="th-TH"/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:a16="http://schemas.microsoft.com/office/drawing/2014/main" id="{8BF46C24-142E-4CFA-BB4A-34C6C0E17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id="{26464C35-3EB5-4B59-930D-90F7D39D1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9F814-1303-40BD-A8B1-3EF2D0C0C66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46999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>
            <a:extLst>
              <a:ext uri="{FF2B5EF4-FFF2-40B4-BE49-F238E27FC236}">
                <a16:creationId xmlns:a16="http://schemas.microsoft.com/office/drawing/2014/main" id="{9CA92EE9-F960-41C7-8EFD-974B1D0E6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01ED9-1132-4F93-AC36-9769D2E060C5}" type="datetimeFigureOut">
              <a:rPr lang="th-TH" smtClean="0"/>
              <a:t>14/06/62</a:t>
            </a:fld>
            <a:endParaRPr lang="th-TH"/>
          </a:p>
        </p:txBody>
      </p:sp>
      <p:sp>
        <p:nvSpPr>
          <p:cNvPr id="3" name="ตัวแทนท้ายกระดาษ 2">
            <a:extLst>
              <a:ext uri="{FF2B5EF4-FFF2-40B4-BE49-F238E27FC236}">
                <a16:creationId xmlns:a16="http://schemas.microsoft.com/office/drawing/2014/main" id="{C633D578-4408-45AE-AA69-6D275519A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5E67DC29-E448-4A06-B806-647AF5243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9F814-1303-40BD-A8B1-3EF2D0C0C66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36612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46340D3E-234F-440E-9BD7-0B4C89DC5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62EEFCFB-E4EB-4610-AB2A-C96FDBDC1B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3EC6D59F-BCAB-4379-9467-01AB615EEF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C924C2C3-9F26-4A35-B890-CDE8732A7F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01ED9-1132-4F93-AC36-9769D2E060C5}" type="datetimeFigureOut">
              <a:rPr lang="th-TH" smtClean="0"/>
              <a:t>14/06/62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8E0473B7-17E1-47F8-8943-E1A69870D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AE4235A8-281B-4DF1-A8B7-475B0CAB6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9F814-1303-40BD-A8B1-3EF2D0C0C66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54184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7C902543-E4D5-46C9-AAC6-406C4A8FA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รูปภาพ 2">
            <a:extLst>
              <a:ext uri="{FF2B5EF4-FFF2-40B4-BE49-F238E27FC236}">
                <a16:creationId xmlns:a16="http://schemas.microsoft.com/office/drawing/2014/main" id="{203A0F74-DEC9-4C95-A994-A89F3A9ED2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EEC298D5-7FB9-4A06-B8DD-84472F6D5B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AC4762B6-A118-4C78-BAA2-27B3D3C5EC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01ED9-1132-4F93-AC36-9769D2E060C5}" type="datetimeFigureOut">
              <a:rPr lang="th-TH" smtClean="0"/>
              <a:t>14/06/62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0CDD5624-C335-4D46-A170-E83FB3100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F72D5A90-039D-4557-B95C-83CADC988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9F814-1303-40BD-A8B1-3EF2D0C0C66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23667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>
            <a:extLst>
              <a:ext uri="{FF2B5EF4-FFF2-40B4-BE49-F238E27FC236}">
                <a16:creationId xmlns:a16="http://schemas.microsoft.com/office/drawing/2014/main" id="{B8575CEF-3DA0-4C4B-A366-973845F3F4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90D8F881-38E5-478D-B372-1614198FDC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B7756CAA-98EB-4B4D-93B0-39B2D3EBB3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801ED9-1132-4F93-AC36-9769D2E060C5}" type="datetimeFigureOut">
              <a:rPr lang="th-TH" smtClean="0"/>
              <a:t>14/06/62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9BE819F4-51DE-4C74-BF5E-892712C450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8BD1BB62-8295-4BD3-9487-F2B1AAA5AD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D9F814-1303-40BD-A8B1-3EF2D0C0C66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1552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dacemirror.sci-hub.tw/journal-article/b63bbb3c4a63901898824be6f0894652/netrasiri1955.pdf" TargetMode="External"/><Relationship Id="rId2" Type="http://schemas.openxmlformats.org/officeDocument/2006/relationships/hyperlink" Target="https://directorsblog.nih.gov/2013/02/05/who-knew-gut-bacteria-contribute-to-malnutrition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stockphoto.com/th/illustrations/urine-sample?assettype=image&amp;sort=mostpopular&amp;mediatype=illustration&amp;phrase=urine%20sample" TargetMode="External"/><Relationship Id="rId13" Type="http://schemas.openxmlformats.org/officeDocument/2006/relationships/hyperlink" Target="https://www.howstronger.com/what-are-carbohydrate-foods/" TargetMode="External"/><Relationship Id="rId3" Type="http://schemas.openxmlformats.org/officeDocument/2006/relationships/hyperlink" Target="https://www.healthline.com/symptom/liver-enlarged" TargetMode="External"/><Relationship Id="rId7" Type="http://schemas.openxmlformats.org/officeDocument/2006/relationships/hyperlink" Target="http://www.med-health.net/Edema-Grading.html" TargetMode="External"/><Relationship Id="rId12" Type="http://schemas.openxmlformats.org/officeDocument/2006/relationships/hyperlink" Target="https://www.mayoclinic.org/tests-procedures/complete-blood-count/about/pac-20384919" TargetMode="External"/><Relationship Id="rId17" Type="http://schemas.openxmlformats.org/officeDocument/2006/relationships/hyperlink" Target="https://www.lalpathlabs.com/blog/what-is-a-complete-blood-count/" TargetMode="External"/><Relationship Id="rId2" Type="http://schemas.openxmlformats.org/officeDocument/2006/relationships/hyperlink" Target="https://www.healthline.com/health/kwashiorkor" TargetMode="External"/><Relationship Id="rId16" Type="http://schemas.openxmlformats.org/officeDocument/2006/relationships/hyperlink" Target="https://www.researchgate.net/figure/Kwashiorkor-Fuente-https-wwwscoopit_fig4_32876121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edsynapses.blogspot.com/2017/02/hepatolineal-syndrome.html" TargetMode="External"/><Relationship Id="rId11" Type="http://schemas.openxmlformats.org/officeDocument/2006/relationships/hyperlink" Target="https://www.sciencephoto.com/media/482305/view/normal-liver-and-spleen-ct-scan" TargetMode="External"/><Relationship Id="rId5" Type="http://schemas.openxmlformats.org/officeDocument/2006/relationships/hyperlink" Target="http://www.thefringenews.com/what-is-non-alcoholic-fatty-liver-disease/" TargetMode="External"/><Relationship Id="rId15" Type="http://schemas.openxmlformats.org/officeDocument/2006/relationships/hyperlink" Target="https://www.medicalnewstoday.com/articles/196279.php" TargetMode="External"/><Relationship Id="rId10" Type="http://schemas.openxmlformats.org/officeDocument/2006/relationships/hyperlink" Target="https://www.mayoclinic.org/diseases-conditions/enlarged-liver/diagnosis-treatment/drc-20372171" TargetMode="External"/><Relationship Id="rId4" Type="http://schemas.openxmlformats.org/officeDocument/2006/relationships/hyperlink" Target="https://www.ncbi.nlm.nih.gov/pmc/articles/PMC4476274/" TargetMode="External"/><Relationship Id="rId9" Type="http://schemas.openxmlformats.org/officeDocument/2006/relationships/hyperlink" Target="https://my.clevelandclinic.org/health/diseases/17937-enlarged-liver/diagnosis-and-tests" TargetMode="External"/><Relationship Id="rId14" Type="http://schemas.openxmlformats.org/officeDocument/2006/relationships/hyperlink" Target="https://gymjunkies.com/10-high-fat-foods-that-are-healthy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3A3B48CC-C184-4A0E-9DCB-BEFD7A3A5BE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11500" b="1" dirty="0">
                <a:latin typeface="Maiandra GD" panose="020E0502030308020204" pitchFamily="34" charset="0"/>
              </a:rPr>
              <a:t>Kwashiorkor</a:t>
            </a:r>
            <a:endParaRPr lang="th-TH" sz="9600" b="1" dirty="0">
              <a:latin typeface="Maiandra GD" panose="020E0502030308020204" pitchFamily="34" charset="0"/>
            </a:endParaRPr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44A70B2E-09B3-4127-889E-59FCCAA4993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Presented by</a:t>
            </a:r>
          </a:p>
          <a:p>
            <a:r>
              <a:rPr lang="en-US" dirty="0"/>
              <a:t>Siwakorn Chanchalotorn 611 #4</a:t>
            </a:r>
          </a:p>
          <a:p>
            <a:r>
              <a:rPr lang="en-US" dirty="0" err="1"/>
              <a:t>Nirawit</a:t>
            </a:r>
            <a:r>
              <a:rPr lang="en-US" dirty="0"/>
              <a:t> </a:t>
            </a:r>
            <a:r>
              <a:rPr lang="en-US" dirty="0" err="1"/>
              <a:t>Arayapipatkul</a:t>
            </a:r>
            <a:r>
              <a:rPr lang="en-US" dirty="0"/>
              <a:t> 611 #14</a:t>
            </a:r>
          </a:p>
          <a:p>
            <a:r>
              <a:rPr lang="en-US" dirty="0" err="1"/>
              <a:t>Kritapoj</a:t>
            </a:r>
            <a:r>
              <a:rPr lang="en-US" dirty="0"/>
              <a:t> </a:t>
            </a:r>
            <a:r>
              <a:rPr lang="en-US" dirty="0" err="1"/>
              <a:t>Sutanthavibul</a:t>
            </a:r>
            <a:r>
              <a:rPr lang="en-US" dirty="0"/>
              <a:t> 612 #14</a:t>
            </a:r>
          </a:p>
          <a:p>
            <a:endParaRPr lang="en-US" dirty="0"/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3349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782D59-9894-4A07-BB36-491DBD85D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08D0D4-AC35-4C59-9809-D49012211B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Swelling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>
                <a:solidFill>
                  <a:schemeClr val="accent1"/>
                </a:solidFill>
              </a:rPr>
              <a:t>starve</a:t>
            </a:r>
          </a:p>
          <a:p>
            <a:r>
              <a:rPr lang="en-US">
                <a:solidFill>
                  <a:schemeClr val="accent1"/>
                </a:solidFill>
              </a:rPr>
              <a:t>Hair </a:t>
            </a:r>
            <a:r>
              <a:rPr lang="en-US" dirty="0">
                <a:solidFill>
                  <a:schemeClr val="accent1"/>
                </a:solidFill>
              </a:rPr>
              <a:t>thinning</a:t>
            </a:r>
          </a:p>
          <a:p>
            <a:r>
              <a:rPr lang="en-US" dirty="0">
                <a:solidFill>
                  <a:schemeClr val="accent1"/>
                </a:solidFill>
              </a:rPr>
              <a:t>Teeth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13266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FA06AE-660D-43CE-B88E-0FB230F06C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Symptoms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7D3E5E-B8CA-45A5-A720-F7D08380EC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Edema</a:t>
            </a:r>
          </a:p>
          <a:p>
            <a:endParaRPr lang="en-US" dirty="0"/>
          </a:p>
          <a:p>
            <a:endParaRPr lang="en-US"/>
          </a:p>
          <a:p>
            <a:r>
              <a:rPr lang="en-US" u="sng"/>
              <a:t>Other diseases</a:t>
            </a:r>
          </a:p>
          <a:p>
            <a:pPr marL="0" indent="0">
              <a:buNone/>
            </a:pPr>
            <a:r>
              <a:rPr lang="en-US"/>
              <a:t>Anorexia development</a:t>
            </a:r>
            <a:endParaRPr lang="en-US" dirty="0"/>
          </a:p>
          <a:p>
            <a:pPr marL="0" indent="0">
              <a:buNone/>
            </a:pPr>
            <a:r>
              <a:rPr lang="en-US"/>
              <a:t>Phys</a:t>
            </a:r>
            <a:r>
              <a:rPr lang="en-US" dirty="0"/>
              <a:t>/</a:t>
            </a:r>
            <a:r>
              <a:rPr lang="en-US"/>
              <a:t>mental development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8F5052-E7FF-4648-9CD7-28C81AC802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6265" y="1401323"/>
            <a:ext cx="4138117" cy="4055354"/>
          </a:xfrm>
          <a:prstGeom prst="rect">
            <a:avLst/>
          </a:prstGeom>
        </p:spPr>
      </p:pic>
      <p:pic>
        <p:nvPicPr>
          <p:cNvPr id="4" name="Picture 5">
            <a:extLst>
              <a:ext uri="{FF2B5EF4-FFF2-40B4-BE49-F238E27FC236}">
                <a16:creationId xmlns:a16="http://schemas.microsoft.com/office/drawing/2014/main" id="{66290B7B-519A-AB4C-9F51-3501287A55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4382" y="1027906"/>
            <a:ext cx="2220754" cy="2094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753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107C3EAF-960F-4D2E-91A9-3435D05080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9824B04B-2CE4-42C9-95B3-CEAC9B756E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46603EBC-6A64-477E-8204-062362DE35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221" t="11783" r="31976" b="4677"/>
          <a:stretch/>
        </p:blipFill>
        <p:spPr>
          <a:xfrm>
            <a:off x="3480390" y="89235"/>
            <a:ext cx="5231219" cy="6679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8455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Treatment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67608" y="1412777"/>
            <a:ext cx="59766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Kwashiorkor is caused by a lack of protein in diet.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35560" y="1893952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So…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04145" y="2358663"/>
            <a:ext cx="71287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It can be treated by eating more protein and calories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6540" y="2902316"/>
            <a:ext cx="3156152" cy="2089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153" y="4672243"/>
            <a:ext cx="2997088" cy="2178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triped Right Arrow 5"/>
          <p:cNvSpPr/>
          <p:nvPr/>
        </p:nvSpPr>
        <p:spPr>
          <a:xfrm>
            <a:off x="5015880" y="4995745"/>
            <a:ext cx="2160240" cy="721220"/>
          </a:xfrm>
          <a:prstGeom prst="stripedRightArrow">
            <a:avLst>
              <a:gd name="adj1" fmla="val 44306"/>
              <a:gd name="adj2" fmla="val 133136"/>
            </a:avLst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281" y="4064585"/>
            <a:ext cx="3444719" cy="2583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80786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1160" y="116632"/>
            <a:ext cx="8229600" cy="1143000"/>
          </a:xfrm>
        </p:spPr>
        <p:txBody>
          <a:bodyPr/>
          <a:lstStyle/>
          <a:p>
            <a:pPr algn="l"/>
            <a:r>
              <a:rPr lang="en-US" dirty="0">
                <a:solidFill>
                  <a:srgbClr val="FF0000"/>
                </a:solidFill>
              </a:rPr>
              <a:t>!!!But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613" b="99701" l="0" r="90000">
                        <a14:foregroundMark x1="55765" y1="27803" x2="55765" y2="27803"/>
                        <a14:foregroundMark x1="56235" y1="32586" x2="56235" y2="32586"/>
                        <a14:foregroundMark x1="7412" y1="95516" x2="7412" y2="95516"/>
                        <a14:foregroundMark x1="9882" y1="95815" x2="9882" y2="95815"/>
                        <a14:foregroundMark x1="11647" y1="95366" x2="11647" y2="95366"/>
                        <a14:foregroundMark x1="12706" y1="95366" x2="12706" y2="95366"/>
                        <a14:foregroundMark x1="16118" y1="95815" x2="16118" y2="95815"/>
                        <a14:foregroundMark x1="18000" y1="95815" x2="18000" y2="95815"/>
                        <a14:foregroundMark x1="47176" y1="95815" x2="47176" y2="95815"/>
                        <a14:foregroundMark x1="49059" y1="95964" x2="49059" y2="95964"/>
                        <a14:foregroundMark x1="55412" y1="51420" x2="55412" y2="51420"/>
                        <a14:foregroundMark x1="53059" y1="96712" x2="53059" y2="96712"/>
                        <a14:foregroundMark x1="55882" y1="96114" x2="55882" y2="96114"/>
                        <a14:foregroundMark x1="58706" y1="96114" x2="58706" y2="96114"/>
                        <a14:foregroundMark x1="61882" y1="95516" x2="61882" y2="95516"/>
                        <a14:foregroundMark x1="64000" y1="95964" x2="64000" y2="95964"/>
                        <a14:foregroundMark x1="66353" y1="96562" x2="66353" y2="96562"/>
                        <a14:foregroundMark x1="67882" y1="95964" x2="67882" y2="95964"/>
                        <a14:foregroundMark x1="57765" y1="63528" x2="57765" y2="635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712" y="1556793"/>
            <a:ext cx="5900490" cy="4644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urved Right Arrow 4"/>
          <p:cNvSpPr/>
          <p:nvPr/>
        </p:nvSpPr>
        <p:spPr>
          <a:xfrm rot="5400000">
            <a:off x="5053143" y="331060"/>
            <a:ext cx="1008112" cy="301922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Multiply 5"/>
          <p:cNvSpPr/>
          <p:nvPr/>
        </p:nvSpPr>
        <p:spPr>
          <a:xfrm>
            <a:off x="4727848" y="449130"/>
            <a:ext cx="1872208" cy="1800200"/>
          </a:xfrm>
          <a:prstGeom prst="mathMultiply">
            <a:avLst>
              <a:gd name="adj1" fmla="val 6589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287688" y="404665"/>
            <a:ext cx="5616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Even with treatment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23989" y="1052737"/>
            <a:ext cx="41065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chance to never reach full growth</a:t>
            </a:r>
          </a:p>
        </p:txBody>
      </p:sp>
    </p:spTree>
    <p:extLst>
      <p:ext uri="{BB962C8B-B14F-4D97-AF65-F5344CB8AC3E}">
        <p14:creationId xmlns:p14="http://schemas.microsoft.com/office/powerpoint/2010/main" val="15774718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ADB27730-58B6-40E8-B52C-B8E07D54DA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8196" name="Picture 4" descr="à¸£à¸¹à¸à¸ à¸²à¸à¸à¸µà¹à¹à¸à¸µà¹à¸¢à¸§à¸à¹à¸­à¸">
            <a:extLst>
              <a:ext uri="{FF2B5EF4-FFF2-40B4-BE49-F238E27FC236}">
                <a16:creationId xmlns:a16="http://schemas.microsoft.com/office/drawing/2014/main" id="{D1341B79-F24D-42D5-867E-C970E1B1AF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4242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วงรี 5">
            <a:extLst>
              <a:ext uri="{FF2B5EF4-FFF2-40B4-BE49-F238E27FC236}">
                <a16:creationId xmlns:a16="http://schemas.microsoft.com/office/drawing/2014/main" id="{F263AAD9-C363-404C-8F05-5D0C04D18854}"/>
              </a:ext>
            </a:extLst>
          </p:cNvPr>
          <p:cNvSpPr/>
          <p:nvPr/>
        </p:nvSpPr>
        <p:spPr>
          <a:xfrm>
            <a:off x="4635795" y="4104167"/>
            <a:ext cx="2456121" cy="222220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26736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F2BE251A-21C1-4CAD-B738-3D4031FF19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44D692C2-3D61-4DAB-B7AB-7122F60577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9218" name="Picture 2" descr="à¸£à¸¹à¸à¸ à¸²à¸à¸à¸µà¹à¹à¸à¸µà¹à¸¢à¸§à¸à¹à¸­à¸">
            <a:extLst>
              <a:ext uri="{FF2B5EF4-FFF2-40B4-BE49-F238E27FC236}">
                <a16:creationId xmlns:a16="http://schemas.microsoft.com/office/drawing/2014/main" id="{0757AEE5-7D47-48A0-BD3D-F2A7C90514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562" y="0"/>
            <a:ext cx="95408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1786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à¸£à¸¹à¸à¸ à¸²à¸à¸à¸µà¹à¹à¸à¸µà¹à¸¢à¸§à¸à¹à¸­à¸">
            <a:extLst>
              <a:ext uri="{FF2B5EF4-FFF2-40B4-BE49-F238E27FC236}">
                <a16:creationId xmlns:a16="http://schemas.microsoft.com/office/drawing/2014/main" id="{75808378-C31E-4F90-A121-65FD16CB97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28"/>
          <a:stretch/>
        </p:blipFill>
        <p:spPr bwMode="auto">
          <a:xfrm>
            <a:off x="329609" y="1936749"/>
            <a:ext cx="5189183" cy="3145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à¸à¸¥à¸à¸²à¸£à¸à¹à¸à¸«à¸²à¸£à¸¹à¸à¸ à¸²à¸à¸ªà¸³à¸«à¸£à¸±à¸ kwashiorkor">
            <a:extLst>
              <a:ext uri="{FF2B5EF4-FFF2-40B4-BE49-F238E27FC236}">
                <a16:creationId xmlns:a16="http://schemas.microsoft.com/office/drawing/2014/main" id="{10F4254E-A5FB-4F83-8039-0B9E345058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1669" y="1262062"/>
            <a:ext cx="2857500" cy="433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ลูกศร: ขึ้น 3">
            <a:extLst>
              <a:ext uri="{FF2B5EF4-FFF2-40B4-BE49-F238E27FC236}">
                <a16:creationId xmlns:a16="http://schemas.microsoft.com/office/drawing/2014/main" id="{7A4D633D-D1CB-4684-9622-4DAE231C44F8}"/>
              </a:ext>
            </a:extLst>
          </p:cNvPr>
          <p:cNvSpPr/>
          <p:nvPr/>
        </p:nvSpPr>
        <p:spPr>
          <a:xfrm rot="5400000">
            <a:off x="6397022" y="2503738"/>
            <a:ext cx="996417" cy="2011634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538564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8A847FE6-73D1-451F-B607-823493500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  <a:endParaRPr lang="th-TH" dirty="0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E210B5C5-20E8-4B3F-B9C3-795E7767A6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0208"/>
            <a:ext cx="10515600" cy="5366007"/>
          </a:xfrm>
        </p:spPr>
        <p:txBody>
          <a:bodyPr>
            <a:normAutofit fontScale="70000" lnSpcReduction="20000"/>
          </a:bodyPr>
          <a:lstStyle/>
          <a:p>
            <a:r>
              <a:rPr lang="en-US" sz="2000" dirty="0">
                <a:latin typeface="TH Sarabun New" panose="020B0500040200020003" pitchFamily="34" charset="-34"/>
                <a:cs typeface="TH Sarabun New" panose="020B0500040200020003" pitchFamily="34" charset="-34"/>
                <a:hlinkClick r:id="rId2"/>
              </a:rPr>
              <a:t>https://directorsblog.nih.gov/2013/02/05/who-knew-gut-bacteria-contribute-to-malnutrition/</a:t>
            </a:r>
            <a:endParaRPr lang="en-US" sz="20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r>
              <a:rPr lang="en-US" sz="2000" dirty="0">
                <a:latin typeface="TH Sarabun New" panose="020B0500040200020003" pitchFamily="34" charset="-34"/>
                <a:cs typeface="TH Sarabun New" panose="020B0500040200020003" pitchFamily="34" charset="-34"/>
                <a:hlinkClick r:id="rId3"/>
              </a:rPr>
              <a:t>https://dacemirror.sci-hub.tw/journal-article/b63bbb3c4a63901898824be6f0894652/netrasiri1955.pdf</a:t>
            </a:r>
            <a:endParaRPr lang="en-US" sz="20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r>
              <a:rPr lang="en-US" sz="2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https://www.healthline.com/health/kwashiorkor</a:t>
            </a:r>
          </a:p>
          <a:p>
            <a:r>
              <a:rPr lang="en-US" sz="2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https://www.healthline.com/symptom/liver-enlarged</a:t>
            </a:r>
          </a:p>
          <a:p>
            <a:r>
              <a:rPr lang="en-US" sz="2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https://www.ncbi.nlm.nih.gov/pmc/articles/PMC4476274/</a:t>
            </a:r>
          </a:p>
          <a:p>
            <a:r>
              <a:rPr lang="en-US" sz="2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http://www.thefringenews.com/what-is-non-alcoholic-fatty-liver-disease/</a:t>
            </a:r>
          </a:p>
          <a:p>
            <a:r>
              <a:rPr lang="en-US" sz="2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https://medsynapses.blogspot.com/2017/02/hepatolineal-syndrome.html</a:t>
            </a:r>
          </a:p>
          <a:p>
            <a:r>
              <a:rPr lang="en-US" sz="2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http://www.med-health.net/Edema-Grading.html</a:t>
            </a:r>
          </a:p>
          <a:p>
            <a:r>
              <a:rPr lang="en-US" sz="2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https://www.istockphoto.com/th/illustrations/urine-sample?assettype=image&amp;sort=mostpopular&amp;mediatype=illustration&amp;phrase=urine%20sample</a:t>
            </a:r>
          </a:p>
          <a:p>
            <a:r>
              <a:rPr lang="en-US" sz="2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https://my.clevelandclinic.org/health/diseases/17937-enlarged-liver/diagnosis-and-tests</a:t>
            </a:r>
          </a:p>
          <a:p>
            <a:r>
              <a:rPr lang="en-US" sz="2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https://www.mayoclinic.org/diseases-conditions/enlarged-liver/diagnosis-treatment/drc-20372171</a:t>
            </a:r>
          </a:p>
          <a:p>
            <a:r>
              <a:rPr lang="en-US" sz="2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https://www.sciencephoto.com/media/482305/view/normal-liver-and-spleen-ct-scan</a:t>
            </a:r>
          </a:p>
          <a:p>
            <a:r>
              <a:rPr lang="en-US" sz="2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https://www.mayoclinic.org/tests-procedures/complete-blood-count/about/pac-20384919</a:t>
            </a:r>
          </a:p>
          <a:p>
            <a:r>
              <a:rPr lang="en-US" sz="2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https://www.howstronger.com/what-are-carbohydrate-foods/</a:t>
            </a:r>
          </a:p>
          <a:p>
            <a:r>
              <a:rPr lang="en-US" sz="2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https://gymjunkies.com/10-high-fat-foods-that-are-healthy/</a:t>
            </a:r>
          </a:p>
          <a:p>
            <a:r>
              <a:rPr lang="en-US" sz="2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https://www.medicalnewstoday.com/articles/196279.php</a:t>
            </a:r>
          </a:p>
          <a:p>
            <a:r>
              <a:rPr lang="en-US" sz="2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https://www.researchgate.net/figure/Kwashiorkor-Fuente-https-wwwscoopit_fig4_328761214</a:t>
            </a:r>
          </a:p>
          <a:p>
            <a:r>
              <a:rPr lang="en-US" sz="2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https://www.lalpathlabs.com/blog/what-is-a-complete-blood-count/</a:t>
            </a:r>
          </a:p>
          <a:p>
            <a:r>
              <a:rPr lang="en-US" sz="2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https://www.google.com/url?sa=i&amp;source=images&amp;cd=&amp;ved=2ahUKEwjduICz8dTiAhUIKY8KHYY2BdMQjB16BAgBEAQ&amp;url=https%3A%2F%2Ftechnobleak.com%2Furinalysis-market-is-highly-competitive-and-vibrant-with-the-major-key-players%2F&amp;psig=AOvVaw3TtC9qEcZFP9pubzmWLXRm&amp;ust=1559910762946221</a:t>
            </a:r>
          </a:p>
          <a:p>
            <a:endParaRPr lang="th-TH" sz="20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1443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19536" y="476672"/>
            <a:ext cx="6696744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References</a:t>
            </a:r>
          </a:p>
          <a:p>
            <a:r>
              <a:rPr lang="en-US" sz="1400" dirty="0">
                <a:hlinkClick r:id="rId2"/>
              </a:rPr>
              <a:t>https://www.healthline.com/health/kwashiorkor</a:t>
            </a:r>
            <a:endParaRPr lang="en-US" sz="1400" dirty="0"/>
          </a:p>
          <a:p>
            <a:r>
              <a:rPr lang="en-US" sz="1400" dirty="0">
                <a:hlinkClick r:id="rId3"/>
              </a:rPr>
              <a:t>https://www.healthline.com/symptom/liver-enlarged</a:t>
            </a:r>
            <a:endParaRPr lang="en-US" sz="1400" dirty="0"/>
          </a:p>
          <a:p>
            <a:r>
              <a:rPr lang="en-US" sz="1400" dirty="0">
                <a:hlinkClick r:id="rId4"/>
              </a:rPr>
              <a:t>https://www.ncbi.nlm.nih.gov/pmc/articles/PMC4476274/</a:t>
            </a:r>
            <a:endParaRPr lang="en-US" sz="1400" dirty="0"/>
          </a:p>
          <a:p>
            <a:r>
              <a:rPr lang="en-US" sz="1400" dirty="0">
                <a:hlinkClick r:id="rId5"/>
              </a:rPr>
              <a:t>http://www.thefringenews.com/what-is-non-alcoholic-fatty-liver-disease/</a:t>
            </a:r>
            <a:endParaRPr lang="en-US" sz="1400" dirty="0"/>
          </a:p>
          <a:p>
            <a:r>
              <a:rPr lang="en-US" sz="1400" dirty="0">
                <a:hlinkClick r:id="rId6"/>
              </a:rPr>
              <a:t>https://medsynapses.blogspot.com/2017/02/hepatolineal-syndrome.html</a:t>
            </a:r>
            <a:endParaRPr lang="en-US" sz="1400" dirty="0"/>
          </a:p>
          <a:p>
            <a:r>
              <a:rPr lang="en-US" sz="1400" dirty="0">
                <a:hlinkClick r:id="rId7"/>
              </a:rPr>
              <a:t>http://www.med-health.net/Edema-Grading.html</a:t>
            </a:r>
            <a:endParaRPr lang="en-US" sz="1400" dirty="0"/>
          </a:p>
          <a:p>
            <a:r>
              <a:rPr lang="en-US" sz="1400" dirty="0">
                <a:hlinkClick r:id="rId8"/>
              </a:rPr>
              <a:t>https://www.istockphoto.com/th/illustrations/urine-sample?assettype=image&amp;sort=mostpopular&amp;mediatype=illustration&amp;phrase=urine%20sample</a:t>
            </a:r>
            <a:endParaRPr lang="en-US" sz="1400" dirty="0"/>
          </a:p>
          <a:p>
            <a:r>
              <a:rPr lang="en-US" sz="1400" dirty="0">
                <a:hlinkClick r:id="rId9"/>
              </a:rPr>
              <a:t>https://my.clevelandclinic.org/health/diseases/17937-enlarged-liver/diagnosis-and-tests</a:t>
            </a:r>
            <a:endParaRPr lang="en-US" sz="1400" dirty="0"/>
          </a:p>
          <a:p>
            <a:r>
              <a:rPr lang="en-US" sz="1400" dirty="0">
                <a:hlinkClick r:id="rId10"/>
              </a:rPr>
              <a:t>https://www.mayoclinic.org/diseases-conditions/enlarged-liver/diagnosis-treatment/drc-20372171</a:t>
            </a:r>
            <a:endParaRPr lang="en-US" sz="1400" dirty="0"/>
          </a:p>
          <a:p>
            <a:r>
              <a:rPr lang="en-US" sz="1400" dirty="0">
                <a:hlinkClick r:id="rId11"/>
              </a:rPr>
              <a:t>https://www.sciencephoto.com/media/482305/view/normal-liver-and-spleen-ct-scan</a:t>
            </a:r>
            <a:endParaRPr lang="en-US" sz="1400" dirty="0"/>
          </a:p>
          <a:p>
            <a:r>
              <a:rPr lang="en-US" sz="1400" dirty="0">
                <a:hlinkClick r:id="rId12"/>
              </a:rPr>
              <a:t>https://www.mayoclinic.org/tests-procedures/complete-blood-count/about/pac-20384919</a:t>
            </a:r>
            <a:endParaRPr lang="en-US" sz="1400" dirty="0"/>
          </a:p>
          <a:p>
            <a:r>
              <a:rPr lang="en-US" sz="1400" dirty="0">
                <a:hlinkClick r:id="rId13"/>
              </a:rPr>
              <a:t>https://www.howstronger.com/what-are-carbohydrate-foods/</a:t>
            </a:r>
            <a:endParaRPr lang="en-US" sz="1400" dirty="0"/>
          </a:p>
          <a:p>
            <a:r>
              <a:rPr lang="en-US" sz="1400" dirty="0">
                <a:hlinkClick r:id="rId14"/>
              </a:rPr>
              <a:t>https://gymjunkies.com/10-high-fat-foods-that-are-healthy/</a:t>
            </a:r>
            <a:endParaRPr lang="en-US" sz="1400" dirty="0"/>
          </a:p>
          <a:p>
            <a:r>
              <a:rPr lang="en-US" sz="1400" dirty="0">
                <a:hlinkClick r:id="rId15"/>
              </a:rPr>
              <a:t>https://www.medicalnewstoday.com/articles/196279.php</a:t>
            </a:r>
            <a:endParaRPr lang="en-US" sz="1400" dirty="0"/>
          </a:p>
          <a:p>
            <a:r>
              <a:rPr lang="en-US" sz="1400" dirty="0">
                <a:hlinkClick r:id="rId16"/>
              </a:rPr>
              <a:t>https://www.researchgate.net/figure/Kwashiorkor-Fuente-https-wwwscoopit_fig4_328761214</a:t>
            </a:r>
            <a:endParaRPr lang="en-US" sz="1400" dirty="0"/>
          </a:p>
          <a:p>
            <a:r>
              <a:rPr lang="en-US" sz="1400" dirty="0">
                <a:hlinkClick r:id="rId17"/>
              </a:rPr>
              <a:t>https://www.lalpathlabs.com/blog/what-is-a-complete-blood-count/</a:t>
            </a:r>
            <a:endParaRPr lang="en-US" sz="1400" dirty="0"/>
          </a:p>
          <a:p>
            <a:r>
              <a:rPr lang="en-US" sz="1400" dirty="0"/>
              <a:t>https://www.google.com/url?sa=i&amp;source=images&amp;cd=&amp;ved=2ahUKEwjduICz8dTiAhUIKY8KHYY2BdMQjB16BAgBEAQ&amp;url=https%3A%2F%2Ftechnobleak.com%2Furinalysis-market-is-highly-competitive-and-vibrant-with-the-major-key-players%2F&amp;psig=AOvVaw3TtC9qEcZFP9pubzmWLXRm&amp;ust=1559910762946221</a:t>
            </a: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8781331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à¸à¸¥à¸à¸²à¸£à¸à¹à¸à¸«à¸²à¸£à¸¹à¸à¸ à¸²à¸à¸ªà¸³à¸«à¸£à¸±à¸ essential protein">
            <a:extLst>
              <a:ext uri="{FF2B5EF4-FFF2-40B4-BE49-F238E27FC236}">
                <a16:creationId xmlns:a16="http://schemas.microsoft.com/office/drawing/2014/main" id="{F5E201F4-69E1-49B1-9533-A94C814085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491" y="318907"/>
            <a:ext cx="9811018" cy="6220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97138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1AE64A-CBBF-4CCE-BEB9-7BE7FADBC6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Causes of kwashiorkor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E6ED5B-D4D8-4EA1-B9C8-8A760B4816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Starvation</a:t>
            </a:r>
          </a:p>
          <a:p>
            <a:endParaRPr lang="en-US" dirty="0"/>
          </a:p>
          <a:p>
            <a:r>
              <a:rPr lang="en-US" dirty="0"/>
              <a:t>Little protein intake</a:t>
            </a:r>
          </a:p>
          <a:p>
            <a:endParaRPr lang="en-US" dirty="0"/>
          </a:p>
          <a:p>
            <a:r>
              <a:rPr lang="en-US"/>
              <a:t>&gt;&gt;&gt;No </a:t>
            </a:r>
            <a:r>
              <a:rPr lang="en-US" dirty="0"/>
              <a:t>albumin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A65DB7D8-74C7-F24B-93F5-AF3F4AA1CD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5222" y="4203889"/>
            <a:ext cx="3184769" cy="2388577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B59BB82E-CD3D-D043-9B1E-D56BED7333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5222" y="844766"/>
            <a:ext cx="4651094" cy="3359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734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AC900D-BD7B-4C03-B889-6E9E567F87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Fluid leaking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5E92AF-A135-4CFC-93FB-6D6B3EE6BC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Albumin holds fluid</a:t>
            </a:r>
          </a:p>
          <a:p>
            <a:r>
              <a:rPr lang="en-US"/>
              <a:t>Common in plasma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8AE3F8-B56A-495F-8056-828EFD4F9A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3542" y="3429000"/>
            <a:ext cx="2543175" cy="304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2C59395-E6FB-48F6-9E75-6859B46171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2073" y="365125"/>
            <a:ext cx="1746112" cy="2635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1561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754ED2-EB77-424E-B710-2D370DD526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229D46-EB0B-4BA4-B120-9602B42D74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Carbohydrates</a:t>
            </a:r>
          </a:p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Lipid - Weeks</a:t>
            </a:r>
          </a:p>
          <a:p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Protein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EC5BA6C2-037C-3D44-91CD-A6F081259F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3419" y="2683192"/>
            <a:ext cx="4238994" cy="3216056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CA3E8685-F444-9C48-ABE1-A47AC264E8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0084" y="1923465"/>
            <a:ext cx="2547206" cy="3912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4495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FE3600-E69D-43B4-B5E5-E85E1DEA42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Epidemic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28880F-25B9-480F-9D83-4805077671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1930s first studied in africa</a:t>
            </a:r>
          </a:p>
          <a:p>
            <a:endParaRPr lang="en-US"/>
          </a:p>
          <a:p>
            <a:r>
              <a:rPr lang="en-US"/>
              <a:t>Most in africa</a:t>
            </a:r>
          </a:p>
          <a:p>
            <a:endParaRPr lang="en-US"/>
          </a:p>
          <a:p>
            <a:r>
              <a:rPr lang="en-US"/>
              <a:t>Famine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38BF7CE8-617C-6E49-9A7D-D7996D0360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9183" y="681037"/>
            <a:ext cx="5214617" cy="541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3534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3512" y="-171400"/>
            <a:ext cx="7772400" cy="1080120"/>
          </a:xfrm>
        </p:spPr>
        <p:txBody>
          <a:bodyPr>
            <a:normAutofit/>
          </a:bodyPr>
          <a:lstStyle/>
          <a:p>
            <a:r>
              <a:rPr lang="en-US" sz="3600" dirty="0"/>
              <a:t>Kwashiorkor's Diagnosis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51584" y="1299879"/>
            <a:ext cx="2136130" cy="502555"/>
          </a:xfrm>
        </p:spPr>
        <p:txBody>
          <a:bodyPr>
            <a:normAutofit/>
          </a:bodyPr>
          <a:lstStyle/>
          <a:p>
            <a:r>
              <a:rPr lang="en-US" dirty="0"/>
              <a:t>Enlarged liver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9586" y="4371355"/>
            <a:ext cx="3279333" cy="2355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4906" y="1847198"/>
            <a:ext cx="3248592" cy="2524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95789" y="824201"/>
            <a:ext cx="26262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Checked for…</a:t>
            </a:r>
          </a:p>
        </p:txBody>
      </p:sp>
      <p:pic>
        <p:nvPicPr>
          <p:cNvPr id="6" name="Picture 2" descr="Liver biops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056" y="4382705"/>
            <a:ext cx="2914204" cy="2333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7433205" y="3999470"/>
            <a:ext cx="18352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liver biopsy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351" y="1698840"/>
            <a:ext cx="2738845" cy="2300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485696" y="1262902"/>
            <a:ext cx="136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CT scan</a:t>
            </a:r>
          </a:p>
        </p:txBody>
      </p:sp>
    </p:spTree>
    <p:extLst>
      <p:ext uri="{BB962C8B-B14F-4D97-AF65-F5344CB8AC3E}">
        <p14:creationId xmlns:p14="http://schemas.microsoft.com/office/powerpoint/2010/main" val="26971448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605" y="1020910"/>
            <a:ext cx="3765706" cy="2912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121" y="4221088"/>
            <a:ext cx="3748030" cy="2412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063552" y="404665"/>
            <a:ext cx="18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Swelling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04" t="60224" r="18582" b="10842"/>
          <a:stretch/>
        </p:blipFill>
        <p:spPr bwMode="auto">
          <a:xfrm>
            <a:off x="5277579" y="4152944"/>
            <a:ext cx="5584949" cy="2480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10564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5909" y="2426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dirty="0"/>
              <a:t>Next Step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10020" y="971427"/>
            <a:ext cx="5112568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Blood test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1600" dirty="0"/>
              <a:t>Arterial blood gas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1600" dirty="0"/>
              <a:t>Blood levels of creatinine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1600" dirty="0"/>
              <a:t>Blood levels of potassium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1600" dirty="0"/>
              <a:t>Blood urea nitrogen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1600" dirty="0"/>
              <a:t>Complete blood count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19536" y="3415636"/>
            <a:ext cx="22322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Urinary test</a:t>
            </a:r>
          </a:p>
          <a:p>
            <a:endParaRPr lang="en-US" sz="2000" dirty="0"/>
          </a:p>
          <a:p>
            <a:endParaRPr lang="en-US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984" y="0"/>
            <a:ext cx="4032448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416" y="3923466"/>
            <a:ext cx="4747040" cy="2934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3898" y="3923466"/>
            <a:ext cx="4394103" cy="2934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6601899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264</Words>
  <Application>Microsoft Office PowerPoint</Application>
  <PresentationFormat>Widescreen</PresentationFormat>
  <Paragraphs>102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Angsana New</vt:lpstr>
      <vt:lpstr>Arial</vt:lpstr>
      <vt:lpstr>Calibri</vt:lpstr>
      <vt:lpstr>Calibri Light</vt:lpstr>
      <vt:lpstr>Cordia New</vt:lpstr>
      <vt:lpstr>Maiandra GD</vt:lpstr>
      <vt:lpstr>TH Sarabun New</vt:lpstr>
      <vt:lpstr>ธีมของ Office</vt:lpstr>
      <vt:lpstr>Kwashiorkor</vt:lpstr>
      <vt:lpstr>PowerPoint Presentation</vt:lpstr>
      <vt:lpstr>Causes of kwashiorkor</vt:lpstr>
      <vt:lpstr>Fluid leaking </vt:lpstr>
      <vt:lpstr>Starvation</vt:lpstr>
      <vt:lpstr>Epidemic</vt:lpstr>
      <vt:lpstr>Kwashiorkor's Diagnosis</vt:lpstr>
      <vt:lpstr>PowerPoint Presentation</vt:lpstr>
      <vt:lpstr>Next Step</vt:lpstr>
      <vt:lpstr>Signs</vt:lpstr>
      <vt:lpstr>Symptoms</vt:lpstr>
      <vt:lpstr>PowerPoint Presentation</vt:lpstr>
      <vt:lpstr>Treatment</vt:lpstr>
      <vt:lpstr>!!!But</vt:lpstr>
      <vt:lpstr>PowerPoint Presentation</vt:lpstr>
      <vt:lpstr>PowerPoint Presentation</vt:lpstr>
      <vt:lpstr>PowerPoint Presentation</vt:lpstr>
      <vt:lpstr>References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computer</dc:creator>
  <cp:lastModifiedBy>Rick Reinders</cp:lastModifiedBy>
  <cp:revision>24</cp:revision>
  <dcterms:created xsi:type="dcterms:W3CDTF">2019-06-06T16:50:33Z</dcterms:created>
  <dcterms:modified xsi:type="dcterms:W3CDTF">2019-06-14T08:17:11Z</dcterms:modified>
</cp:coreProperties>
</file>