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63" r:id="rId7"/>
    <p:sldId id="264" r:id="rId8"/>
    <p:sldId id="259" r:id="rId9"/>
    <p:sldId id="261" r:id="rId10"/>
    <p:sldId id="265" r:id="rId11"/>
    <p:sldId id="260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8" r:id="rId25"/>
    <p:sldId id="269" r:id="rId26"/>
    <p:sldId id="291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266" r:id="rId35"/>
    <p:sldId id="300" r:id="rId3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DF62-DD96-4498-8131-4B2191F10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A8ACF-CB0B-42B0-BEB1-3F23F4175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A2E6-5A9C-45D7-8867-FDB8B71E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F60FF-2004-45F7-9D97-BFBFC17C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29557-E50C-4907-9CAE-9576AE3D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268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FC82-EA98-43BE-B634-0DE4DB9C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43378-B62E-49C2-9135-B49327EED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14046-A40C-4751-A4A7-7D97A1D2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46B8E-3948-4C2E-A95B-C823A491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8CD41-5B61-4618-9CD0-88E8C439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082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F1F51-ACB9-451D-8C6F-62A7C2A2F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092D5-1CB7-43E4-A275-B1E4D9D87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820F3-2AFF-4799-839C-0F950431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45278-E6ED-48B4-987A-22A66059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5F816-226D-44CD-993D-5EC9BA67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762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148E-2B37-4F0C-BF27-36BDE3401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EEA70-A883-47E0-B94F-0EA4192B4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BDF2C-89B5-4960-BC15-41E641E0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DBF16-08A2-4B39-A6E0-6E2278E7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CC9F-D299-4366-A425-308DC747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1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CF41-5630-4EC0-BB4D-AA0F649B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37BB-DA13-43E2-8B3E-5B9183AD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DED2D-F8BE-426D-BBF1-0B266A550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5A60-833E-483A-91F5-0BCA22FF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2436D-50E4-4D75-91DE-9E06B2A9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7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22F3-264B-45AC-A305-5BBBD3FD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185B2-7420-4AC8-9A28-41FD1A7FD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6EB1A-FC46-4474-8B00-D6FA7922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C66BD-C3CE-43CC-95A8-6F68AFDC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F087C-801D-4255-B644-1A83EAA5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4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7697-0E25-4FCB-AFD1-AF876910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1CC1D-1F4F-459A-ADF7-E4D99A91F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672D5-B1E1-4FD3-84FA-D692413E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2E177-BB3A-49F6-8AA9-46199E53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59DBA-BFB0-44CD-B365-31B79FD2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C77CA-5453-4F60-87F0-CBC3D70B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29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6486-5B4B-474A-9D7F-7AB16DA7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555CB-09C0-46CF-BE48-4EAB3612D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EB0DD-0F83-4000-84F8-9F30FB748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E748E-5979-4B73-A4D6-D41E00040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025C41-EE5A-44AA-A42F-9E1B9FC36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A4973-CAC3-4151-AA7A-CA0F17CD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207592-3E05-45D9-9130-8D0230A1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CD5EE-B42E-4CB8-897C-ECC864ED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59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2059-92C1-469D-B0A2-ED82ECEB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F1AAC-FED5-4C55-858E-40D0CCEA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85C76-D01C-4E13-A3B3-44A3A315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59A02-84B1-497C-93D5-400CE2C9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6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D00DC-72DE-4FCB-A967-6824B3AA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AF4FA-F5DF-480E-9AA8-EED647F0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4AEA4-3353-4471-8BA0-E4293C76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5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0750-08E0-4375-ACEF-AC0270B3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307C7-FF58-4933-92AB-1C74C5B09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435DE-51A8-4B29-B565-DB36539A8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CC2E1-C500-48E8-933B-B6C6CB9A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73E57-AD7A-48BA-8DFE-1CECDBAB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67E7E-7F9D-4058-B66C-665FC8C7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5249-3AE8-4B87-A461-8A48E2B4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DD65-72F8-4066-ADA9-58BFADA14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12C8B-9E73-4FB6-ABCC-4115AEB8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BCFFF-7E76-42E8-99D5-97EDAA03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FFF39-0600-4BA4-B6CE-6E19538D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2803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A583-1B5A-42C5-AFA7-88A5D0EC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CBC29-8D65-4662-9BDC-AFAAA10F9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FEBBD-467E-4ED8-977A-491D0CDE4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24663-D478-4E6A-A697-D3ADDA16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469E5-DB8F-42D5-BAB6-454BC9B2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8BF88-3E80-44EB-9301-B77499FF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2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54AD-1168-4359-9340-306885FD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B315C-13CF-4F07-B947-14AA0C0B4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D4037-0EFA-4DDD-8795-D4CD5A2C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F7B55-A7D2-42BB-86D1-35DD0BC3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E5641-3891-4CE5-8368-ACC38CC8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28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B23B0-7D4D-44D1-AA27-2CD4726FE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B4F0B-AC62-4634-8D7E-DC3264128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2D31B-9643-446D-8D8D-8D6F4D71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B2202-491B-42AC-A450-9F0AEEEA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AA9F0-E938-4AA9-9890-FEA11A00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4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BCF7-09CD-4CE5-9EF5-69CC45BF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CB931-E7EB-4856-8FC4-40641E517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D1CD6-9FE6-45A6-9562-2D4032D7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5B26B-C10C-49D7-A537-BF9CF486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EB68E-5F75-49D6-9D52-765E85B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620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E2BF-717E-44DA-A7B7-3F1DB7C1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E588-23F1-462F-8308-252DD8282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FDE29-7CA6-4767-930A-6457AD8B2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21839-BC70-4ADF-AB75-CFEFAD5A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5B95E-F99D-4159-8E4C-F36F0C9C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8FCA8-4257-4CF5-A4D7-055C1135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889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7BC3-D8AA-4E42-8C14-6404B408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11795-FD8A-43E9-B284-E74F47A86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7A5EB-7128-4BBB-8966-E5E94D657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95EBE-1254-4F54-AAF9-E2D44C76F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4F8F4-10A1-4E52-A1CC-AB343EC26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D7BD4-5850-4D09-9EDD-B13FB728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E1BD1-87D2-422F-B3AD-34F4F1E2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58D3AE-5E95-4558-A0A7-3AAA0DFA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06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3351-C1AA-46CC-8A82-31FCAE43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3629B-B45D-4FE4-80B3-C793974E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BDF2F-5324-4478-B5D8-5358F2EB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FA58D-0AAA-4F47-A10C-0D1311E4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968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8321B-BABB-46A6-9D0D-500B4A54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309EB-2655-4BB7-A145-19E528A0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347D8-BF47-4AF0-8D54-92E96A3F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155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47D2-B150-4D86-8E32-0B675BA5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FDC7-1879-40C6-A958-A673FB71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B39CC-FA05-40AF-B977-260716F75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93DEA-4B8C-4873-8469-BD35F9EF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62A5B-704A-4C2C-B111-87936566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4E6D1-1BC5-4707-BD37-EF0EC1D3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010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B709-FA13-4098-98B1-1CD2A71D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85E12-0A97-4819-BD2E-87B6FDC31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950C8-D73B-406A-8F00-1ECDB98B4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CF8CA-5DD1-49B3-B1E3-E2B5F680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5761-6AC6-4CEB-84DC-D1329598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ADA82-1949-4837-A3C7-4265722B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796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591F36-9E5F-4F10-8E5D-08F1247B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689A6-86C7-49F0-9D63-4C5AA89E8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3C683-2634-491B-B9F0-E0D77F215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74BD4-FF9E-4947-8A8B-E38702114082}" type="datetimeFigureOut">
              <a:rPr lang="th-TH" smtClean="0"/>
              <a:t>14/06/62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6AF2A-2A7B-406D-9117-8BFEAB9E6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059BC-CFB8-4143-B379-D5AEE45AA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8455-A049-42DE-B05A-4CE2944D7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149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34673-DDD7-4F1E-AEAF-BA699D56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1E9C2-5D04-4B06-A94A-EE443C8F5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448A4-3EA7-45B6-8BDC-5E5CE327F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DE71-4FE9-4BF8-B6E4-C8940B6B00F2}" type="datetimeFigureOut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CCC0D-B73C-4AE5-A82A-112A2576E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FC20-A01F-4EDC-8D4B-9600CC361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71476-9347-4991-B14E-307B3183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3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md.com/osteoporosis/guide/osteoporosis-risk-factors/" TargetMode="External"/><Relationship Id="rId3" Type="http://schemas.openxmlformats.org/officeDocument/2006/relationships/hyperlink" Target="https://www.betterhealth.vic.gov.au/health/conditionsandtreatments/ageing-muscles-bones-and-joints" TargetMode="External"/><Relationship Id="rId7" Type="http://schemas.openxmlformats.org/officeDocument/2006/relationships/hyperlink" Target="https://osteoporosis.ca/about-the-disease/fast-facts/" TargetMode="External"/><Relationship Id="rId2" Type="http://schemas.openxmlformats.org/officeDocument/2006/relationships/hyperlink" Target="https://www.versusarthritis.org/aboutarthritis/conditions/osteoporosi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hop.edu/conditions-diseases/juvenile-osteoporosis" TargetMode="External"/><Relationship Id="rId5" Type="http://schemas.openxmlformats.org/officeDocument/2006/relationships/hyperlink" Target="http://theconversation.com/why-older-people-get-osteoporosis-and-have-falls-68145" TargetMode="External"/><Relationship Id="rId4" Type="http://schemas.openxmlformats.org/officeDocument/2006/relationships/hyperlink" Target="https://www.nhs.uk/conditions/osteoporosis/prevention/" TargetMode="External"/><Relationship Id="rId9" Type="http://schemas.openxmlformats.org/officeDocument/2006/relationships/hyperlink" Target="https://www.webmd.com/osteoporosis/alcohol-and-osteoporosis#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th/url?sa=i&amp;rct=j&amp;q=&amp;esrc=s&amp;source=images&amp;cd=&amp;ved=2ahUKEwjG-dydg9XiAhXL7HMBHReRAnUQjRx6BAgBEAU&amp;url=https://midwestbonejoint.com/back/spinal-compression-fractures/&amp;psig=AOvVaw0MdUX-PWtU4GOR7QqU91bj&amp;ust=155991630207994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9ED-1C0A-4C6B-B731-424CA9633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Osteoporosis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F0272-699D-445F-9242-23AEC30FF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735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7276-5531-47AF-A4ED-AB5EE399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8534-AE70-44B0-A0DA-9DDAA75DB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Wear a cast to stop bones from moving</a:t>
            </a:r>
          </a:p>
          <a:p>
            <a:r>
              <a:rPr lang="en-US" sz="2100" dirty="0"/>
              <a:t>Likely to take pain relieving pills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Painkillers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Non-steroidal anti-inflammatory drugs (NSAIDs)</a:t>
            </a:r>
            <a:endParaRPr lang="th-TH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1159C-8EAC-40EF-A0FD-38037049E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42" y="877221"/>
            <a:ext cx="3686175" cy="2457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4EE8C1-6FC8-42A6-8F21-82BA947FA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4077890"/>
            <a:ext cx="3713385" cy="2075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DD908-1935-49EC-8639-87DFCF7AF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7068"/>
            <a:ext cx="3485087" cy="22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9864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A29D9-0742-4D79-BDC3-3E7167E75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Helvetica" panose="020B0604020202030204" pitchFamily="34" charset="0"/>
              </a:rPr>
              <a:t>Why are old people more susceptible to osteoporosis?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4A01C-FC48-4214-BE53-44A275EE7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erson with Cane">
            <a:extLst>
              <a:ext uri="{FF2B5EF4-FFF2-40B4-BE49-F238E27FC236}">
                <a16:creationId xmlns:a16="http://schemas.microsoft.com/office/drawing/2014/main" id="{58E50308-95B7-4AA0-BA54-D1AEFB0AC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92670-19FE-4669-8B35-771D046D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Helvetica" panose="020B0604020202030204" pitchFamily="34" charset="0"/>
              </a:rPr>
              <a:t>Hormonal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E7113-6DA1-4A2A-984D-A66E2176D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Women – menopause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Men – gradual decline of sex hormones</a:t>
            </a:r>
          </a:p>
        </p:txBody>
      </p:sp>
    </p:spTree>
    <p:extLst>
      <p:ext uri="{BB962C8B-B14F-4D97-AF65-F5344CB8AC3E}">
        <p14:creationId xmlns:p14="http://schemas.microsoft.com/office/powerpoint/2010/main" val="34344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6B4D7-6A19-45F2-B514-978A3A80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20" y="1306071"/>
            <a:ext cx="5478379" cy="26634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Inactive lifestyle</a:t>
            </a:r>
          </a:p>
        </p:txBody>
      </p:sp>
      <p:pic>
        <p:nvPicPr>
          <p:cNvPr id="7" name="Graphic 6" descr="Sleep">
            <a:extLst>
              <a:ext uri="{FF2B5EF4-FFF2-40B4-BE49-F238E27FC236}">
                <a16:creationId xmlns:a16="http://schemas.microsoft.com/office/drawing/2014/main" id="{12FECFFF-8EC3-4323-B322-C3A0C0707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81723" y="2593485"/>
            <a:ext cx="1648572" cy="1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0094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FC42D-4E30-4482-87B1-CBD3A712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20" y="1306071"/>
            <a:ext cx="5478379" cy="26634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 of Calcium and Minerals </a:t>
            </a:r>
          </a:p>
        </p:txBody>
      </p:sp>
      <p:pic>
        <p:nvPicPr>
          <p:cNvPr id="7" name="Graphic 6" descr="Bone">
            <a:extLst>
              <a:ext uri="{FF2B5EF4-FFF2-40B4-BE49-F238E27FC236}">
                <a16:creationId xmlns:a16="http://schemas.microsoft.com/office/drawing/2014/main" id="{7B8A5A71-6B13-42B1-838F-5F04E7E6E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48558" y="2394654"/>
            <a:ext cx="1936180" cy="19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3368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FC42D-4E30-4482-87B1-CBD3A712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20" y="1306071"/>
            <a:ext cx="5478379" cy="26634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Genetics</a:t>
            </a:r>
          </a:p>
        </p:txBody>
      </p:sp>
      <p:pic>
        <p:nvPicPr>
          <p:cNvPr id="6" name="Graphic 5" descr="DNA">
            <a:extLst>
              <a:ext uri="{FF2B5EF4-FFF2-40B4-BE49-F238E27FC236}">
                <a16:creationId xmlns:a16="http://schemas.microsoft.com/office/drawing/2014/main" id="{49D16E2B-A282-43AE-BEF7-09B46CD07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99" y="1628775"/>
            <a:ext cx="3632907" cy="36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2177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A29D9-0742-4D79-BDC3-3E7167E75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436" y="2751527"/>
            <a:ext cx="5076803" cy="1644123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  <a:latin typeface="Helvetica" panose="020B0604020202030204" pitchFamily="34" charset="0"/>
              </a:rPr>
              <a:t>Can children get osteoporosis too?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4A01C-FC48-4214-BE53-44A275EE7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Children">
            <a:extLst>
              <a:ext uri="{FF2B5EF4-FFF2-40B4-BE49-F238E27FC236}">
                <a16:creationId xmlns:a16="http://schemas.microsoft.com/office/drawing/2014/main" id="{3EAD8C77-8700-4213-86E9-CB0CE42FA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1282" y="1549668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924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D0880-FA85-4F42-835D-69648E0D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Helvetica" panose="020B0604020202030204" pitchFamily="34" charset="0"/>
              </a:rPr>
              <a:t>Secondary Osteoporosis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5F34-CE97-46E8-9D89-BD2D08EE8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Medical conditions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e.g. osteogenesis imperfecta</a:t>
            </a:r>
          </a:p>
        </p:txBody>
      </p:sp>
    </p:spTree>
    <p:extLst>
      <p:ext uri="{BB962C8B-B14F-4D97-AF65-F5344CB8AC3E}">
        <p14:creationId xmlns:p14="http://schemas.microsoft.com/office/powerpoint/2010/main" val="154676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EEDA-D1CB-4AD2-BCF2-2CF0B7C4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Medication</a:t>
            </a:r>
            <a:endParaRPr lang="en-US" dirty="0"/>
          </a:p>
        </p:txBody>
      </p:sp>
      <p:pic>
        <p:nvPicPr>
          <p:cNvPr id="14" name="Picture 4" descr="A picture containing indoor, sitting, table, cup">
            <a:extLst>
              <a:ext uri="{FF2B5EF4-FFF2-40B4-BE49-F238E27FC236}">
                <a16:creationId xmlns:a16="http://schemas.microsoft.com/office/drawing/2014/main" id="{E5720554-FF48-4855-9942-FF6B9B6DB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4" r="247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28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33D1FE-3BD8-4163-99B9-F3F21A66C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Corticosteroids</a:t>
            </a:r>
          </a:p>
          <a:p>
            <a:r>
              <a:rPr lang="en-US" sz="2000" dirty="0"/>
              <a:t>Immunosuppressive Medications</a:t>
            </a:r>
          </a:p>
        </p:txBody>
      </p:sp>
    </p:spTree>
    <p:extLst>
      <p:ext uri="{BB962C8B-B14F-4D97-AF65-F5344CB8AC3E}">
        <p14:creationId xmlns:p14="http://schemas.microsoft.com/office/powerpoint/2010/main" val="2270181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6B4D7-6A19-45F2-B514-978A3A80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20" y="1306071"/>
            <a:ext cx="5478379" cy="26634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Inactive lifestyle</a:t>
            </a:r>
          </a:p>
        </p:txBody>
      </p:sp>
      <p:pic>
        <p:nvPicPr>
          <p:cNvPr id="7" name="Graphic 6" descr="Sleep">
            <a:extLst>
              <a:ext uri="{FF2B5EF4-FFF2-40B4-BE49-F238E27FC236}">
                <a16:creationId xmlns:a16="http://schemas.microsoft.com/office/drawing/2014/main" id="{12FECFFF-8EC3-4323-B322-C3A0C0707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81723" y="2593485"/>
            <a:ext cx="1648572" cy="1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503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09F3-C915-4727-8BEC-90D24A96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Osteoporosis?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DE2E-E3EF-43CC-9BA2-2A6E349F6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the bones become quite fragile</a:t>
            </a:r>
          </a:p>
          <a:p>
            <a:r>
              <a:rPr lang="en-US" sz="2100" dirty="0"/>
              <a:t>holes in honeycomb become larger</a:t>
            </a:r>
          </a:p>
          <a:p>
            <a:r>
              <a:rPr lang="en-US" sz="2100" dirty="0"/>
              <a:t>lower overall density</a:t>
            </a:r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83BA6-3FA1-4BB4-93A9-4618B62E9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29" y="3053112"/>
            <a:ext cx="4696480" cy="3191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8E275-F616-458F-9E3A-8EC6F7A17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1" y="3556440"/>
            <a:ext cx="4784452" cy="26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4EAEE-FD0A-4E16-AA56-3F5D6B3F4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>
                <a:latin typeface="Helvetica" panose="020B0604020202030204" pitchFamily="34" charset="0"/>
              </a:rPr>
              <a:t>How can we prevent osteoporosis?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0FCEEB4-8ABD-4A2B-8BEA-F0B2BEFBA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1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D0880-FA85-4F42-835D-69648E0D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Helvetica" panose="020B0604020202030204" pitchFamily="34" charset="0"/>
              </a:rPr>
              <a:t>Regular Exercise</a:t>
            </a:r>
            <a:endParaRPr lang="en-US" dirty="0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5F34-CE97-46E8-9D89-BD2D08EE8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Weight bearing exercises – leg and feet support weight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Resistance exercises – tendons pull on bone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532D52-4D85-432F-8676-E65BC1AF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Helvetica" panose="020B0604020202030204" pitchFamily="34" charset="0"/>
              </a:rPr>
              <a:t>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2EDEF-5A34-4A2C-820A-78C76CC35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Calcium – maintain strong bones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     – from dairy and leafy greens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Vitamin D – helps body absorb Calcium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  	         – mainly from sunlight</a:t>
            </a:r>
          </a:p>
        </p:txBody>
      </p:sp>
    </p:spTree>
    <p:extLst>
      <p:ext uri="{BB962C8B-B14F-4D97-AF65-F5344CB8AC3E}">
        <p14:creationId xmlns:p14="http://schemas.microsoft.com/office/powerpoint/2010/main" val="6233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0467-1C02-4236-8A9D-C42F6F2C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ea typeface="Adobe Gothic Std B" panose="020B0800000000000000" pitchFamily="34" charset="-128"/>
                <a:cs typeface="Adobe Hebrew" panose="02040503050201020203" pitchFamily="18" charset="-79"/>
              </a:rPr>
              <a:t>Did you know?</a:t>
            </a:r>
            <a:endParaRPr lang="th-TH" sz="6600" dirty="0"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19DC-7DA5-4950-803F-597443FA7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latin typeface="+mj-lt"/>
                <a:ea typeface="Adobe Gothic Std B" panose="020B0800000000000000" pitchFamily="34" charset="-128"/>
                <a:cs typeface="Adobe Hebrew" panose="02040503050201020203" pitchFamily="18" charset="-79"/>
              </a:rPr>
              <a:t>Fractures from osteoporosis are more common than heart attack, stroke and breast cancer combined.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latin typeface="+mj-lt"/>
                <a:ea typeface="Adobe Gothic Std B" panose="020B0800000000000000" pitchFamily="34" charset="-128"/>
                <a:cs typeface="Adobe Hebrew" panose="02040503050201020203" pitchFamily="18" charset="-79"/>
              </a:rPr>
              <a:t>Osteoporosis causes 70-90% of hip fractures annually.</a:t>
            </a:r>
            <a:endParaRPr lang="th-TH" sz="7200" dirty="0">
              <a:latin typeface="+mj-lt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1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7433-0B49-425B-AE90-2716B237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Did you know?</a:t>
            </a:r>
            <a:endParaRPr lang="th-TH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B6BBA-F3BE-430D-8461-6DDB70D1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14% of persons with a wrist fracture suffered a repeat fracture within 3 years.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50% hip fracture patients will suffer another fracture within 5 years.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The risk of suffering a second spine fracture within the first 12 months following an initial vertebral fracture is 20%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34029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5C68-3A37-4039-BEC1-F806D41C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Did you know?</a:t>
            </a:r>
            <a:endParaRPr lang="th-TH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1850-8A83-475D-9DC2-D1389747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Women over the age of 50 are the most likely people to have osteoporosis.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Asian women are more likely to have osteoporosis than women of other ethnic background.</a:t>
            </a:r>
          </a:p>
          <a:p>
            <a:pPr marL="0" indent="0">
              <a:buNone/>
            </a:pP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685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1F7A-E05B-444D-B001-07ED8216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Age</a:t>
            </a:r>
            <a:endParaRPr lang="th-TH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6792-B507-4936-88CD-CB8219319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Human bone density peaks around age of 30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3842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DACE-36A9-4AEB-A482-6816FB50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Gender</a:t>
            </a:r>
            <a:endParaRPr lang="th-TH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C1AE-A9CF-4C66-B5D3-6B59CCA7F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Osteoporosis is 4 times likely to develop in women than in men.</a:t>
            </a:r>
          </a:p>
          <a:p>
            <a:pPr marL="0" indent="0">
              <a:buNone/>
            </a:pP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1555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7BC7-0715-49C6-BA46-1FB98F1D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Family History</a:t>
            </a:r>
            <a:endParaRPr lang="th-TH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71144-03FE-4655-8288-AB4B48349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If your parents or grandparents have had any signs of osteoporosis, you are more likely to get it too.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232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4D1D1-084E-40CA-AFEF-E3CFC72B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Bone structure</a:t>
            </a:r>
            <a:endParaRPr lang="th-TH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1B06-EA82-4B59-90E5-E1DD486FF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People that have small body frame are more likely to have osteoporosis.</a:t>
            </a:r>
          </a:p>
          <a:p>
            <a:pPr marL="0" indent="0">
              <a:buNone/>
            </a:pP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2549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49B0-286F-413A-859E-18AC0790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E41D-C329-4062-AEBF-BEFCB2013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Steroids-</a:t>
            </a:r>
            <a:r>
              <a:rPr lang="en-US" sz="2100" dirty="0"/>
              <a:t> affect the production of bone by lowering calcium in body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Intake for a long time will have effect on the body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Reduce absorption by intestine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Increase calcium loss by kidneys</a:t>
            </a:r>
            <a:endParaRPr lang="th-TH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0247E-7399-4160-A969-D7C8D0239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81" y="307340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771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D51B-CE56-4BE8-8744-B5BA7E2BA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2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If you are an alcoholic, you are more likely to get osteoporosis. </a:t>
            </a:r>
            <a:endParaRPr lang="th-TH" sz="6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6943B-A5D5-4DEA-9340-E414AB34C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9D5A5-6CBE-43F6-B51D-D037C367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What are Parathyroid Glands?</a:t>
            </a:r>
            <a:endParaRPr lang="th-TH" sz="6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C5EB0-458C-42F5-981D-C502ABEEF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69" y="1690688"/>
            <a:ext cx="8297662" cy="46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7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E78-9536-44E0-8D9A-7C0E5648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What do they do?</a:t>
            </a:r>
            <a:endParaRPr lang="th-TH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4053A-0A7E-4FCD-B8A3-B2BF07F9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They secrete a hormone called Parathyroid Hormone or Parathormone(PTH).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9749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C763-5AC7-4278-B9FD-D37B38D6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Parathyroid Hormone(PTH)</a:t>
            </a:r>
            <a:endParaRPr lang="th-TH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CF1AF-C9B0-4E49-BB89-6E3B3F541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PTH increase the level of Calcium in your blood stream by destroying your bones in order to obtain Calcium.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1885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F8ED-8336-4162-8B25-696E1A5C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9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References</a:t>
            </a:r>
            <a:endParaRPr lang="th-TH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8CA23-CCAE-484A-9FA3-A83A1440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51737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2"/>
              </a:rPr>
              <a:t>https://www.versusarthritis.org/aboutarthritis/conditions/osteoporosis/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3"/>
              </a:rPr>
              <a:t>https://www.betterhealth.vic.gov.au/health/conditionsandtreatments/ageing-muscles-bones-and-joints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4"/>
              </a:rPr>
              <a:t>https://www.nhs.uk/conditions/osteoporosis/prevention/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5"/>
              </a:rPr>
              <a:t>http://theconversation.com/why-older-people-get-osteoporosis-and-have-falls-68145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6"/>
              </a:rPr>
              <a:t>https://www.chop.edu/conditions-diseases/juvenile-osteoporosis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7"/>
              </a:rPr>
              <a:t>https://osteoporosis.ca/about-the-disease/fast-facts/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8"/>
              </a:rPr>
              <a:t>https://www.webmd.com/osteoporosis/guide/osteoporosis-risk-factors\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9"/>
              </a:rPr>
              <a:t>https://www.webmd.com/osteoporosis/alcohol-and-osteoporosis#1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49B0-286F-413A-859E-18AC0790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E41D-C329-4062-AEBF-BEFCB201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7404" cy="4351338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Lack of Estrogen- </a:t>
            </a:r>
            <a:r>
              <a:rPr lang="en-US" sz="2100" dirty="0"/>
              <a:t>will speed up process of bone loss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Causes: early menopause, removing ovaries</a:t>
            </a: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1F833-AF16-40B6-AD54-09C7432A5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64" y="3120012"/>
            <a:ext cx="4593271" cy="30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35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49B0-286F-413A-859E-18AC0790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E41D-C329-4062-AEBF-BEFCB201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32254" cy="4351338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Lack of weight-bearing exercise- </a:t>
            </a:r>
            <a:r>
              <a:rPr lang="en-US" sz="2100" dirty="0"/>
              <a:t>will have weaker bones, more likely to lose calcium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Exercise encourage bone development</a:t>
            </a: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0ECDA-2454-46D9-9E6F-D8DEAF22A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69" y="2597190"/>
            <a:ext cx="3425609" cy="3425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91A794-EE8A-4CA0-B70A-532148C39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0" y="3053979"/>
            <a:ext cx="5492318" cy="29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1455-8C3C-489F-8F72-F22D3809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78E1-703A-4CC8-AC41-251D00BD7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>
                <a:solidFill>
                  <a:srgbClr val="FF0000"/>
                </a:solidFill>
              </a:rPr>
              <a:t>Poor diet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Not having enough Vitamin D or Calcium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Very underweight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100" dirty="0"/>
          </a:p>
          <a:p>
            <a:r>
              <a:rPr lang="en-US" sz="2100" dirty="0">
                <a:solidFill>
                  <a:srgbClr val="FF0000"/>
                </a:solidFill>
              </a:rPr>
              <a:t>Heavy smoking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Tobacco is toxic to bones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Can effect production of hormones (estrogen/testosterone)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100" dirty="0"/>
          </a:p>
          <a:p>
            <a:r>
              <a:rPr lang="en-US" sz="2100" dirty="0">
                <a:solidFill>
                  <a:srgbClr val="FF0000"/>
                </a:solidFill>
              </a:rPr>
              <a:t>Genetic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Can be inherited from parents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4BD4F-5E90-4742-894D-7DD628672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55" y="3890963"/>
            <a:ext cx="2738761" cy="2738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5EE54-3CCC-43D4-A7ED-1C25B665B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60" y="1152742"/>
            <a:ext cx="3596998" cy="22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7890-397A-437A-9C46-487835E0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BDA3D-BD11-4233-92B6-DCE4D5CE5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2208" cy="4351338"/>
          </a:xfrm>
        </p:spPr>
        <p:txBody>
          <a:bodyPr/>
          <a:lstStyle/>
          <a:p>
            <a:r>
              <a:rPr lang="en-US" sz="2100" dirty="0"/>
              <a:t>No clear symptoms</a:t>
            </a:r>
          </a:p>
          <a:p>
            <a:r>
              <a:rPr lang="en-US" sz="2100" dirty="0"/>
              <a:t>First sign: low-impact fracture</a:t>
            </a:r>
          </a:p>
          <a:p>
            <a:r>
              <a:rPr lang="en-US" sz="2100" dirty="0"/>
              <a:t>Most likely areas: hip, spine or wrist.</a:t>
            </a:r>
          </a:p>
          <a:p>
            <a:endParaRPr lang="en-US" sz="2100" dirty="0"/>
          </a:p>
          <a:p>
            <a:r>
              <a:rPr lang="en-US" sz="2100" dirty="0"/>
              <a:t>Back problems can effect height: </a:t>
            </a:r>
            <a:r>
              <a:rPr lang="en-US" sz="2100" dirty="0">
                <a:solidFill>
                  <a:srgbClr val="FF0000"/>
                </a:solidFill>
              </a:rPr>
              <a:t>vertebral crush fractures</a:t>
            </a:r>
          </a:p>
          <a:p>
            <a:r>
              <a:rPr lang="en-US" sz="2100" dirty="0"/>
              <a:t>Bones of the spine become compressed and fracture</a:t>
            </a:r>
            <a:endParaRPr lang="th-TH" sz="2100" dirty="0"/>
          </a:p>
        </p:txBody>
      </p:sp>
      <p:pic>
        <p:nvPicPr>
          <p:cNvPr id="1026" name="Picture 2" descr="ผลการค้นหารูปภาพสำหรับ : vertebral crush fractures">
            <a:hlinkClick r:id="rId2"/>
            <a:extLst>
              <a:ext uri="{FF2B5EF4-FFF2-40B4-BE49-F238E27FC236}">
                <a16:creationId xmlns:a16="http://schemas.microsoft.com/office/drawing/2014/main" id="{43A22B9E-1250-4FF7-A187-6E961F25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05" y="2044137"/>
            <a:ext cx="3523695" cy="3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479C-4379-401D-A6F1-B4E8F2BD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9DAD2-EA4C-4406-8453-83A571936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No clear signs</a:t>
            </a:r>
          </a:p>
          <a:p>
            <a:r>
              <a:rPr lang="en-US" sz="2100" dirty="0"/>
              <a:t>Check by DEXA (dual energy x-ray absorptiometry): measure the density of your bones</a:t>
            </a:r>
            <a:endParaRPr lang="en-US" sz="2100" dirty="0">
              <a:solidFill>
                <a:srgbClr val="FF0000"/>
              </a:solidFill>
            </a:endParaRPr>
          </a:p>
          <a:p>
            <a:r>
              <a:rPr lang="en-US" sz="2100" dirty="0">
                <a:solidFill>
                  <a:srgbClr val="FF0000"/>
                </a:solidFill>
              </a:rPr>
              <a:t>Normal</a:t>
            </a:r>
          </a:p>
          <a:p>
            <a:r>
              <a:rPr lang="en-US" sz="2100" dirty="0">
                <a:solidFill>
                  <a:srgbClr val="FF0000"/>
                </a:solidFill>
              </a:rPr>
              <a:t>Osteopenia</a:t>
            </a:r>
            <a:r>
              <a:rPr lang="en-US" sz="2100" dirty="0"/>
              <a:t> – Your bone is becoming weaker, low risk of low-impact fracture</a:t>
            </a:r>
          </a:p>
          <a:p>
            <a:r>
              <a:rPr lang="en-US" sz="2100" dirty="0">
                <a:solidFill>
                  <a:srgbClr val="FF0000"/>
                </a:solidFill>
              </a:rPr>
              <a:t>Osteoporosis</a:t>
            </a:r>
            <a:r>
              <a:rPr lang="en-US" sz="2100" dirty="0"/>
              <a:t> – high risk of low-impact fractures, you need treatment</a:t>
            </a:r>
          </a:p>
          <a:p>
            <a:endParaRPr lang="en-US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E8FF5-D5BF-401F-BC72-E237AC47C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06" y="4150927"/>
            <a:ext cx="7683459" cy="21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9099-82B9-4B13-A9C9-785A1422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617F-B460-41FC-82D3-860942167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>
                <a:solidFill>
                  <a:srgbClr val="00B050"/>
                </a:solidFill>
              </a:rPr>
              <a:t>Signs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already had a low-impact fracture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early menopause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your parents has had a hip fracture</a:t>
            </a:r>
            <a:endParaRPr lang="th-TH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body mass index (BMI) less than 19.</a:t>
            </a:r>
            <a:endParaRPr lang="th-TH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836B3-C856-4B4D-9C59-F8E3025B8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5" y="3750302"/>
            <a:ext cx="4547216" cy="2561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8D0C66-3041-42A1-90E6-8BBB74A9B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5" y="926654"/>
            <a:ext cx="4448615" cy="250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6232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595</Words>
  <Application>Microsoft Office PowerPoint</Application>
  <PresentationFormat>Widescreen</PresentationFormat>
  <Paragraphs>114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Adobe Gothic Std B</vt:lpstr>
      <vt:lpstr>Adobe Hebrew</vt:lpstr>
      <vt:lpstr>Angsana New</vt:lpstr>
      <vt:lpstr>Arial</vt:lpstr>
      <vt:lpstr>Calibri</vt:lpstr>
      <vt:lpstr>Calibri Light</vt:lpstr>
      <vt:lpstr>Cordia New</vt:lpstr>
      <vt:lpstr>Helvetica</vt:lpstr>
      <vt:lpstr>Wingdings</vt:lpstr>
      <vt:lpstr>Office Theme</vt:lpstr>
      <vt:lpstr>1_Office Theme</vt:lpstr>
      <vt:lpstr>Osteoporosis</vt:lpstr>
      <vt:lpstr>What is Osteoporosis?</vt:lpstr>
      <vt:lpstr>Causes</vt:lpstr>
      <vt:lpstr>Causes</vt:lpstr>
      <vt:lpstr>Causes</vt:lpstr>
      <vt:lpstr>Causes</vt:lpstr>
      <vt:lpstr>Symptoms</vt:lpstr>
      <vt:lpstr>Diagnosis</vt:lpstr>
      <vt:lpstr>Diagnosis</vt:lpstr>
      <vt:lpstr>Treatment</vt:lpstr>
      <vt:lpstr>Why are old people more susceptible to osteoporosis?</vt:lpstr>
      <vt:lpstr>Hormonal Changes</vt:lpstr>
      <vt:lpstr>Inactive lifestyle</vt:lpstr>
      <vt:lpstr>Loss of Calcium and Minerals </vt:lpstr>
      <vt:lpstr>Genetics</vt:lpstr>
      <vt:lpstr>Can children get osteoporosis too?</vt:lpstr>
      <vt:lpstr>Secondary Osteoporosis</vt:lpstr>
      <vt:lpstr>Medication</vt:lpstr>
      <vt:lpstr>Inactive lifestyle</vt:lpstr>
      <vt:lpstr>How can we prevent osteoporosis?</vt:lpstr>
      <vt:lpstr>Regular Exercise</vt:lpstr>
      <vt:lpstr>Nutrition</vt:lpstr>
      <vt:lpstr>Did you know?</vt:lpstr>
      <vt:lpstr>Did you know?</vt:lpstr>
      <vt:lpstr>Did you know?</vt:lpstr>
      <vt:lpstr>Age</vt:lpstr>
      <vt:lpstr>Gender</vt:lpstr>
      <vt:lpstr>Family History</vt:lpstr>
      <vt:lpstr>Bone structure</vt:lpstr>
      <vt:lpstr>PowerPoint Presentation</vt:lpstr>
      <vt:lpstr>What are Parathyroid Glands?</vt:lpstr>
      <vt:lpstr>What do they do?</vt:lpstr>
      <vt:lpstr>Parathyroid Hormone(PTH)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</dc:title>
  <dc:creator>teetattop35390@gmail.com</dc:creator>
  <cp:lastModifiedBy>Rick Reinders</cp:lastModifiedBy>
  <cp:revision>11</cp:revision>
  <dcterms:created xsi:type="dcterms:W3CDTF">2019-06-06T13:33:32Z</dcterms:created>
  <dcterms:modified xsi:type="dcterms:W3CDTF">2019-06-14T08:12:07Z</dcterms:modified>
</cp:coreProperties>
</file>