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sldIdLst>
    <p:sldId id="256" r:id="rId3"/>
    <p:sldId id="257" r:id="rId4"/>
    <p:sldId id="258" r:id="rId5"/>
    <p:sldId id="259" r:id="rId6"/>
    <p:sldId id="263" r:id="rId7"/>
    <p:sldId id="262" r:id="rId8"/>
    <p:sldId id="260" r:id="rId9"/>
    <p:sldId id="261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6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4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1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6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7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9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47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E7BD-2A32-4F9D-9CFB-C5255D7EF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DCD56-B6BD-4406-B369-1A19ED428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B8B04-9CB6-4D83-A3B6-32E5135B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4E4D-DB7F-4358-BEF0-78929EB4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D45BD-F2F7-4DDF-83B9-DD0E6757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92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9DDD-9203-403E-8C8F-A7D20755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E854-810C-435B-9D3E-A8671797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5C49E-3816-41FF-ACEA-F78861E0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4AB46-67F7-4AE8-ACA3-6ED09ACF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E8727-18B7-4B2F-9C61-65BB056D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54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63D5-BF94-4D47-92BA-1D37BB11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33E92-EECE-4E9B-8B60-3EA1E9DEB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66FD7-45A2-4AEB-A248-3C0774C5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78DC4-8E7D-48B5-B88F-42AD39F9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6EC03-EAEF-40CC-9D2B-4AA9A229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2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6E65-95D4-4D50-B2F4-C4E91402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CF5E-C011-43EA-9BD0-EF2925100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5D3DE-4AC4-43BE-BA63-05B26F48D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0BDA8-2CD5-4071-84FA-D11D0305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43629-10D4-4C48-BB71-E8F3CECE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0C491-6ABF-4A1A-91EF-BCF9A379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02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FAFF-64E0-48C4-8CE7-938105AD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D2BD3-6B2C-4C52-8AA9-5CDB83A4B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DA65E-EB6A-4D80-A6C5-2F476E416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39D99-212E-4443-B785-B106D7196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760F6-260A-4C19-883E-D8F2797CE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EF2BC-0908-405A-B0D0-B9151EE7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1FCBD-CCED-416E-91BF-FF03E159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2A3EB-AF3B-4701-8B46-6360C6D9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1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F4DD-DADD-4EA3-B4A4-1A14686D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63A1A-C210-4B65-A3F0-3C7BFCD0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FFC69-7E5B-4C43-BE50-6E9AED83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92D94-0043-4864-861E-E70077F6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89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E07D3-E796-48C1-A42D-3376BE3E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43010-3295-4D16-9F2F-00375373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B2521-70B5-4575-B724-B3D72D61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2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6AC9-B52C-4376-BB3A-9B3A7818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6BE7-B976-4F15-8C74-8C0444F01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8D319-31F6-4BC7-936B-CDB51C8DF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5E3D9-C541-494B-BCDD-BD194CE9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FCD61-CA64-41F3-AE2C-E191A7C7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D9120-C87B-4264-9080-29AA777E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17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A991-1211-40EE-9106-8E7539DE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10534-F9FF-4252-9C01-3B7F7644D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035D4-EC58-44E4-819B-160055BFC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C70C1-33E4-4DBA-BD9D-D48142B4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B4BEA-F787-4B12-816B-781D6A31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FA02D-28E0-48DE-A1F5-91378596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BCCF-A999-490A-A180-25B2DEFE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4D268-07FC-48F5-A115-4F298228D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EBCF-44F3-4209-9F62-E14AA0C9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6FAB7-4413-441F-B88E-A2610EF0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9D68B-8419-452A-ABD6-01253E87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3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5EBA1-0EE3-407E-86BF-91CCC5824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A5371-209E-437C-BDC9-1DE600199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51B67-ADC1-4230-A0DE-7232C308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2E1CC-F1CF-4758-9247-192B78AF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8DBC8-0992-4C2E-BC51-13E27A67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3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6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9656D72-A54A-4E01-9827-B4483A03FE42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9BAD72D-8FDA-4A81-B79E-5D785B3EE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4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720299-E57F-4AED-8A0D-CCC4C460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CB327-7110-43C1-A092-D82E3F0E3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7B54A-9D0C-4BA5-ABA4-80FDA22AB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012D-8DD0-4064-B55D-7A3D48DB9ABE}" type="datetimeFigureOut">
              <a:rPr lang="en-US" smtClean="0"/>
              <a:t>18-Jun-19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A1727-22E1-404B-B135-F8F275B9E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9384-F597-4F42-97F1-53BF2030C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EA030-F09F-47F0-AEDC-BDC5B15E6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5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11" Type="http://schemas.openxmlformats.org/officeDocument/2006/relationships/image" Target="../media/image19.gi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AE306F-CEB3-41A8-86F6-896DE5008A33}"/>
              </a:ext>
            </a:extLst>
          </p:cNvPr>
          <p:cNvSpPr txBox="1"/>
          <p:nvPr/>
        </p:nvSpPr>
        <p:spPr>
          <a:xfrm>
            <a:off x="2786269" y="2228671"/>
            <a:ext cx="66194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i="1" dirty="0">
                <a:solidFill>
                  <a:schemeClr val="bg1"/>
                </a:solidFill>
              </a:rPr>
              <a:t>Scurvy</a:t>
            </a:r>
            <a:endParaRPr lang="en-US" sz="1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5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7358-E11D-4617-A4A0-1B201423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46" y="838200"/>
            <a:ext cx="8761413" cy="706964"/>
          </a:xfrm>
        </p:spPr>
        <p:txBody>
          <a:bodyPr/>
          <a:lstStyle/>
          <a:p>
            <a:r>
              <a:rPr lang="en-US" sz="7000" b="1" i="1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7D8A4-3941-4174-A402-4F25C427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12" y="2232439"/>
            <a:ext cx="5100072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</a:rPr>
              <a:t>Eat enough vitamin C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Up to 6 months: 40 mg, as normally supplied though breastfeeding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7 to 12 months: 50 mg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1 to 3 years: 15 mg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4 to 8 years: 25 mg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9 to 13 years: 45 mg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14 to 18 years: 75 mg for men and 65 mg for women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19 years and above: 90 mg for men, 75 mg and women</a:t>
            </a:r>
          </a:p>
          <a:p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F3B03-36A3-4ACB-8F1E-6B71B003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35" y="2732892"/>
            <a:ext cx="5864740" cy="32915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918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9FE5-3F7F-4071-B214-2B3261C5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838200"/>
            <a:ext cx="11383617" cy="706964"/>
          </a:xfrm>
        </p:spPr>
        <p:txBody>
          <a:bodyPr/>
          <a:lstStyle/>
          <a:p>
            <a:r>
              <a:rPr lang="en-US" sz="5000" b="1" i="1" dirty="0"/>
              <a:t>Foods That Contain Vitamin 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7B3E6-38B6-4338-A24A-6271618B4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338457"/>
            <a:ext cx="8825659" cy="3416300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Vegetable &amp; fruit 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Paprika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Liver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Oysters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B63FD-316B-4F66-AF02-BAC38ADE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609" y="3566724"/>
            <a:ext cx="4324350" cy="29813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524BE7-AF32-4578-883D-F6B418699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17" y="4596098"/>
            <a:ext cx="3404566" cy="19519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C6CD00-6995-4D29-BC86-92E1F384A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385" y="3857982"/>
            <a:ext cx="2690067" cy="26900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BE238E-1D03-487F-9B7D-A2C7E83C8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50" y="2289209"/>
            <a:ext cx="1185862" cy="1171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B6DFCB-FE96-4453-A5BA-A4E0740FE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66" y="2289209"/>
            <a:ext cx="1185862" cy="1171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9C988F-F63E-4B0B-974E-EF8FEFAC7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82" y="2299779"/>
            <a:ext cx="1185862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2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65610-151E-4B50-89D5-C32DFA80A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EDBE6-69BA-4A63-85A4-2BE040405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" y="2691029"/>
            <a:ext cx="3923621" cy="1604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7EB73B-D94F-4623-B1FC-D645264E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9" y="3286540"/>
            <a:ext cx="7156173" cy="7050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52A99A-A1CA-4AA4-9B98-302B6702E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9007">
            <a:off x="10310622" y="-274795"/>
            <a:ext cx="3002705" cy="4092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014C34-02B4-43D3-B999-4FB64DE9DC1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97" y="3482621"/>
            <a:ext cx="1301254" cy="2897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148479-284A-4869-9BB1-911F9DF67D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1129">
            <a:off x="10964566" y="2090746"/>
            <a:ext cx="1187245" cy="11872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3F8740-AE72-4337-8FD8-72AECD7228B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0116" flipV="1">
            <a:off x="9812721" y="1233660"/>
            <a:ext cx="1964894" cy="4374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915544-AC78-4519-AF0B-5F2C93C3832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6799">
            <a:off x="8884379" y="310369"/>
            <a:ext cx="2259352" cy="1745863"/>
          </a:xfrm>
          <a:prstGeom prst="rect">
            <a:avLst/>
          </a:prstGeom>
        </p:spPr>
      </p:pic>
      <p:pic>
        <p:nvPicPr>
          <p:cNvPr id="2050" name="Picture 2" descr="Image result for ....ok saitama png">
            <a:extLst>
              <a:ext uri="{FF2B5EF4-FFF2-40B4-BE49-F238E27FC236}">
                <a16:creationId xmlns:a16="http://schemas.microsoft.com/office/drawing/2014/main" id="{5E04EB64-2BBE-4975-B842-D87201C75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365" y="4485147"/>
            <a:ext cx="3200801" cy="2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0B7400-6FDE-47DC-AE61-31E583616B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85" y="1656786"/>
            <a:ext cx="1185862" cy="1171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7D637A-CFE0-4B9A-9C55-B06D58C124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37" y="1663545"/>
            <a:ext cx="1185862" cy="1171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563218-F710-4D27-B764-8384141BEB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93" y="5497300"/>
            <a:ext cx="1904999" cy="13573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01EB53-013C-45A4-86A4-286484E6B6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93" y="5454306"/>
            <a:ext cx="1904999" cy="13573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D35019-DB7F-4017-AFB2-5E0AA4AFB0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93" y="4732656"/>
            <a:ext cx="1904999" cy="13573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DF465E-74F4-4C4A-9321-0CBE019E80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93" y="3997291"/>
            <a:ext cx="1904999" cy="13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8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C949-5D54-4A18-9FB8-C332C5F1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02" y="1079686"/>
            <a:ext cx="8761413" cy="706964"/>
          </a:xfrm>
        </p:spPr>
        <p:txBody>
          <a:bodyPr/>
          <a:lstStyle/>
          <a:p>
            <a:r>
              <a:rPr lang="en-US" sz="7000" b="1" i="1" dirty="0">
                <a:solidFill>
                  <a:schemeClr val="bg1"/>
                </a:solidFill>
              </a:rPr>
              <a:t>What is Scurvy?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9FDF8-6AE3-4E14-B4F2-E7F567CB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02" y="2372137"/>
            <a:ext cx="11408107" cy="448586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300" b="1" dirty="0">
                <a:solidFill>
                  <a:schemeClr val="tx1"/>
                </a:solidFill>
              </a:rPr>
              <a:t>Vitamin C deficiency”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b="1" dirty="0">
                <a:solidFill>
                  <a:schemeClr val="tx1"/>
                </a:solidFill>
              </a:rPr>
              <a:t>Can lead to 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Anemia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Debility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Exhaustion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Spontaneous bleeding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Pain in the limbs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Ulceration of the gums 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Teeth loss</a:t>
            </a:r>
          </a:p>
          <a:p>
            <a:endParaRPr lang="en-US" sz="2300" dirty="0"/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EB4EC-08B1-4B2D-B082-6ECAE5B4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14" y="2567401"/>
            <a:ext cx="3642117" cy="20476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BDC339-714C-4B4D-8968-F8A651E41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35" r="16430"/>
          <a:stretch/>
        </p:blipFill>
        <p:spPr>
          <a:xfrm>
            <a:off x="8788459" y="4236968"/>
            <a:ext cx="2966220" cy="22474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96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9B38-0E33-4090-916C-9B1C5A60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10" y="851452"/>
            <a:ext cx="8761413" cy="706964"/>
          </a:xfrm>
        </p:spPr>
        <p:txBody>
          <a:bodyPr/>
          <a:lstStyle/>
          <a:p>
            <a:r>
              <a:rPr lang="en-US" sz="7000" b="1" i="1" dirty="0">
                <a:solidFill>
                  <a:schemeClr val="bg1"/>
                </a:solidFill>
              </a:rPr>
              <a:t>Scurvy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712D-888C-4435-A854-5C90A922A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10" y="2311217"/>
            <a:ext cx="8825659" cy="3416300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chemeClr val="tx1"/>
                </a:solidFill>
              </a:rPr>
              <a:t>Known since ancient Greek &amp; Egyptian</a:t>
            </a:r>
          </a:p>
          <a:p>
            <a:r>
              <a:rPr lang="it-IT" sz="2300" b="1" dirty="0">
                <a:solidFill>
                  <a:schemeClr val="tx1"/>
                </a:solidFill>
              </a:rPr>
              <a:t>Irish potato famine in 1845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American Civil War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Sailors in the 15th to 18th centuries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6F28A38-9781-4238-BC25-4AF95EBB60B7}"/>
              </a:ext>
            </a:extLst>
          </p:cNvPr>
          <p:cNvSpPr/>
          <p:nvPr/>
        </p:nvSpPr>
        <p:spPr>
          <a:xfrm rot="10800000">
            <a:off x="2771614" y="4298398"/>
            <a:ext cx="280021" cy="1429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BE335-B683-453E-8F89-12431A531C77}"/>
              </a:ext>
            </a:extLst>
          </p:cNvPr>
          <p:cNvSpPr txBox="1"/>
          <p:nvPr/>
        </p:nvSpPr>
        <p:spPr>
          <a:xfrm>
            <a:off x="1043069" y="5826676"/>
            <a:ext cx="37371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Lack of fresh produce when long sea voyages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040D4-6813-41AB-B71C-8F0504399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025" y="2666594"/>
            <a:ext cx="4722863" cy="34162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40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BF8F-12D4-488E-BD91-0307FBCB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05" y="838200"/>
            <a:ext cx="8761413" cy="706964"/>
          </a:xfrm>
        </p:spPr>
        <p:txBody>
          <a:bodyPr/>
          <a:lstStyle/>
          <a:p>
            <a:r>
              <a:rPr lang="en-US" sz="7000" b="1" i="1" dirty="0">
                <a:solidFill>
                  <a:schemeClr val="bg1"/>
                </a:solidFill>
              </a:rPr>
              <a:t>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6722-C2FB-4A3D-86B0-C69A7A0C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05" y="2426079"/>
            <a:ext cx="8825659" cy="3416300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chemeClr val="tx1"/>
                </a:solidFill>
              </a:rPr>
              <a:t>Lack of enriched breads &amp; cereals 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Lack Vitamin C/Ascorbic acid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B8DE3A-2050-4CCA-887F-DD19E7CC6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90" y="3631096"/>
            <a:ext cx="4478077" cy="28328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4284F2-6EE2-4998-8135-8D5A35F21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919" y="2646292"/>
            <a:ext cx="4966065" cy="38176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A5C82574-9060-4633-AAB1-2F8CD0758E94}"/>
              </a:ext>
            </a:extLst>
          </p:cNvPr>
          <p:cNvSpPr/>
          <p:nvPr/>
        </p:nvSpPr>
        <p:spPr>
          <a:xfrm>
            <a:off x="-1900903" y="2646810"/>
            <a:ext cx="9819861" cy="4801430"/>
          </a:xfrm>
          <a:prstGeom prst="mathMultiply">
            <a:avLst>
              <a:gd name="adj1" fmla="val 5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5A34-570A-43D7-9CE4-3BBCDE67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94" y="838200"/>
            <a:ext cx="9884107" cy="706964"/>
          </a:xfrm>
        </p:spPr>
        <p:txBody>
          <a:bodyPr/>
          <a:lstStyle/>
          <a:p>
            <a:r>
              <a:rPr lang="en-US" sz="4400" b="1" i="1" dirty="0">
                <a:solidFill>
                  <a:schemeClr val="bg1"/>
                </a:solidFill>
              </a:rPr>
              <a:t>Human behavior that cause scurvy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82E7-EA14-4F0E-8C82-8A4D65D60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94" y="2378213"/>
            <a:ext cx="8825659" cy="3416300"/>
          </a:xfrm>
        </p:spPr>
        <p:txBody>
          <a:bodyPr>
            <a:normAutofit/>
          </a:bodyPr>
          <a:lstStyle/>
          <a:p>
            <a:r>
              <a:rPr lang="en-US" sz="2100" b="1" dirty="0"/>
              <a:t>Poor diet</a:t>
            </a:r>
          </a:p>
          <a:p>
            <a:r>
              <a:rPr lang="en-US" sz="2100" b="1" dirty="0"/>
              <a:t>Anorexia (fear of gaining weight)</a:t>
            </a:r>
          </a:p>
          <a:p>
            <a:r>
              <a:rPr lang="en-US" sz="2100" b="1" dirty="0"/>
              <a:t>Older age</a:t>
            </a:r>
          </a:p>
          <a:p>
            <a:r>
              <a:rPr lang="en-US" sz="2100" b="1" dirty="0"/>
              <a:t>Alcohol / Illegal drugs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C87BC-2E3F-4670-93C8-EE5C7A074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305" y="2530569"/>
            <a:ext cx="2584146" cy="40969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49E6FD-79CB-4ABA-9E9C-4067A8C87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32"/>
          <a:stretch/>
        </p:blipFill>
        <p:spPr>
          <a:xfrm>
            <a:off x="8601450" y="3066660"/>
            <a:ext cx="3243978" cy="30248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77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21C9-106B-4950-B895-4128387E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60" y="838200"/>
            <a:ext cx="10122646" cy="706964"/>
          </a:xfrm>
        </p:spPr>
        <p:txBody>
          <a:bodyPr/>
          <a:lstStyle/>
          <a:p>
            <a:r>
              <a:rPr lang="en-US" sz="7000" b="1" i="1" dirty="0">
                <a:solidFill>
                  <a:schemeClr val="bg1"/>
                </a:solidFill>
              </a:rPr>
              <a:t>Vitamin 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2348D-958B-4CCB-A160-D09FCE3D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60" y="2404717"/>
            <a:ext cx="8825659" cy="3416300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tx1"/>
                </a:solidFill>
              </a:rPr>
              <a:t>Absorb Iron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Produce Collagen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Energy production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</a:rPr>
              <a:t>Synthesizing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Dopamine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Norepinephrine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Epinephrine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Carnitine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A7C765B-BE08-4B4C-BD27-638C2D0A1B15}"/>
              </a:ext>
            </a:extLst>
          </p:cNvPr>
          <p:cNvSpPr/>
          <p:nvPr/>
        </p:nvSpPr>
        <p:spPr>
          <a:xfrm rot="10800000">
            <a:off x="3389709" y="2863299"/>
            <a:ext cx="821634" cy="30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03C6C-2A5E-406E-94B2-87A30357E947}"/>
              </a:ext>
            </a:extLst>
          </p:cNvPr>
          <p:cNvSpPr/>
          <p:nvPr/>
        </p:nvSpPr>
        <p:spPr>
          <a:xfrm>
            <a:off x="4211343" y="2486441"/>
            <a:ext cx="268637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Important component in connective tissues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F26F8-B8F1-4623-9868-D62F8D43E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779" y="2486441"/>
            <a:ext cx="3491948" cy="20951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10965E-606E-4CA3-BDA1-E75DB879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971" y="4033505"/>
            <a:ext cx="4755952" cy="24320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95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0E46-1F9C-45B8-9745-1E465F6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838200"/>
            <a:ext cx="9780104" cy="699971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</a:rPr>
              <a:t>What Happen If Lack Of Vitamin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8FC3F-E45A-4190-ABB9-21EAE1BE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364961"/>
            <a:ext cx="8825659" cy="4393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chemeClr val="tx1"/>
                </a:solidFill>
              </a:rPr>
              <a:t>Functions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Absorb Iron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Produce </a:t>
            </a:r>
            <a:r>
              <a:rPr lang="en-US" sz="2300" b="1" u="sng" dirty="0">
                <a:solidFill>
                  <a:schemeClr val="tx1"/>
                </a:solidFill>
              </a:rPr>
              <a:t>Collagen</a:t>
            </a:r>
          </a:p>
          <a:p>
            <a:pPr marL="0" indent="0">
              <a:buNone/>
            </a:pPr>
            <a:endParaRPr lang="en-US" sz="2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chemeClr val="tx1"/>
                </a:solidFill>
              </a:rPr>
              <a:t>Lack of Vitamin C will affect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Immune System</a:t>
            </a:r>
          </a:p>
          <a:p>
            <a:r>
              <a:rPr lang="en-US" sz="2300" b="1" dirty="0">
                <a:solidFill>
                  <a:schemeClr val="tx1"/>
                </a:solidFill>
              </a:rPr>
              <a:t>Absorption of iron</a:t>
            </a:r>
          </a:p>
          <a:p>
            <a:r>
              <a:rPr lang="en-US" sz="2300" b="1" u="sng" dirty="0">
                <a:solidFill>
                  <a:schemeClr val="tx1"/>
                </a:solidFill>
              </a:rPr>
              <a:t>Metabolism</a:t>
            </a:r>
            <a:r>
              <a:rPr lang="en-US" sz="2300" b="1" dirty="0">
                <a:solidFill>
                  <a:schemeClr val="tx1"/>
                </a:solidFill>
              </a:rPr>
              <a:t> of cholesterol </a:t>
            </a:r>
          </a:p>
          <a:p>
            <a:endParaRPr lang="en-US" sz="2300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1613873-9A52-4DCC-8F06-279576FC2DA3}"/>
              </a:ext>
            </a:extLst>
          </p:cNvPr>
          <p:cNvSpPr/>
          <p:nvPr/>
        </p:nvSpPr>
        <p:spPr>
          <a:xfrm rot="10800000">
            <a:off x="3551583" y="3429000"/>
            <a:ext cx="821634" cy="30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CFE94-B0E1-4E39-80DB-FB1FE1C09E43}"/>
              </a:ext>
            </a:extLst>
          </p:cNvPr>
          <p:cNvSpPr txBox="1"/>
          <p:nvPr/>
        </p:nvSpPr>
        <p:spPr>
          <a:xfrm>
            <a:off x="4373217" y="3005976"/>
            <a:ext cx="306125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Important component in connective tissues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091303AC-5BBC-4844-8C7D-2C45BF447CBA}"/>
              </a:ext>
            </a:extLst>
          </p:cNvPr>
          <p:cNvSpPr/>
          <p:nvPr/>
        </p:nvSpPr>
        <p:spPr>
          <a:xfrm rot="10800000" flipH="1">
            <a:off x="1590261" y="6202018"/>
            <a:ext cx="490331" cy="5565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CA85F-BA70-46D8-9684-20D07DC8CFFF}"/>
              </a:ext>
            </a:extLst>
          </p:cNvPr>
          <p:cNvSpPr txBox="1"/>
          <p:nvPr/>
        </p:nvSpPr>
        <p:spPr>
          <a:xfrm>
            <a:off x="2080593" y="6411724"/>
            <a:ext cx="34499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/>
              <a:t>Process to maintain life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D792B1-B92B-4C0D-A05F-F37B0DFB0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749" y="2809459"/>
            <a:ext cx="4405920" cy="33925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12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3358-3E12-448C-975D-EE09BABC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093" y="838200"/>
            <a:ext cx="9698576" cy="706964"/>
          </a:xfrm>
        </p:spPr>
        <p:txBody>
          <a:bodyPr/>
          <a:lstStyle/>
          <a:p>
            <a:r>
              <a:rPr lang="en-US" sz="7000" b="1" i="1" dirty="0">
                <a:solidFill>
                  <a:schemeClr val="bg1"/>
                </a:solidFill>
              </a:rPr>
              <a:t>Symptoms Of Scurvy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8F71-CA0A-4BCE-AE9E-AED65E954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93" y="2219187"/>
            <a:ext cx="222435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</a:rPr>
              <a:t>Early signs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Loss of appetite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Weight loss, 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Fatigue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Irritability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Lethargy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95481-B491-4C69-ACC2-66C3F971D2E0}"/>
              </a:ext>
            </a:extLst>
          </p:cNvPr>
          <p:cNvSpPr txBox="1">
            <a:spLocks/>
          </p:cNvSpPr>
          <p:nvPr/>
        </p:nvSpPr>
        <p:spPr>
          <a:xfrm>
            <a:off x="2703443" y="2219187"/>
            <a:ext cx="402001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</a:rPr>
              <a:t>Within 1 to 3 months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Anemia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Gum disease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Loss teeth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Petechiae</a:t>
            </a:r>
          </a:p>
          <a:p>
            <a:endParaRPr lang="en-US" sz="2100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629ACB8-3337-4D4C-A772-1173FDA4B4C9}"/>
              </a:ext>
            </a:extLst>
          </p:cNvPr>
          <p:cNvSpPr/>
          <p:nvPr/>
        </p:nvSpPr>
        <p:spPr>
          <a:xfrm rot="10800000">
            <a:off x="4223120" y="2796208"/>
            <a:ext cx="2151175" cy="198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BE96A3-3250-400B-A73B-208C531AD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86" y="2737357"/>
            <a:ext cx="5296260" cy="37709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9C83A1-5281-4263-9FB2-070194E6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584" y="4584945"/>
            <a:ext cx="3144986" cy="18984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Arrow: Bent 10">
            <a:extLst>
              <a:ext uri="{FF2B5EF4-FFF2-40B4-BE49-F238E27FC236}">
                <a16:creationId xmlns:a16="http://schemas.microsoft.com/office/drawing/2014/main" id="{941E7855-9E7A-432C-894F-233F5416FB09}"/>
              </a:ext>
            </a:extLst>
          </p:cNvPr>
          <p:cNvSpPr/>
          <p:nvPr/>
        </p:nvSpPr>
        <p:spPr>
          <a:xfrm rot="5400000">
            <a:off x="4599427" y="4009610"/>
            <a:ext cx="680831" cy="947531"/>
          </a:xfrm>
          <a:prstGeom prst="bentArrow">
            <a:avLst>
              <a:gd name="adj1" fmla="val 1332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3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20FF-5E1A-4BC0-ADEB-69ACB198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46" y="838200"/>
            <a:ext cx="8761413" cy="706964"/>
          </a:xfrm>
        </p:spPr>
        <p:txBody>
          <a:bodyPr/>
          <a:lstStyle/>
          <a:p>
            <a:r>
              <a:rPr lang="en-US" sz="7000" b="1" i="1" dirty="0">
                <a:solidFill>
                  <a:schemeClr val="bg1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C8BB-A3BC-4DA2-8536-C82CD565F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46" y="2338456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</a:rPr>
              <a:t>Add Vitamin C by mouth / injection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1 to 2 grams (g) per day for 2 to 3 days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500 milligrams (mg) for the next 7 days</a:t>
            </a:r>
          </a:p>
          <a:p>
            <a:r>
              <a:rPr lang="en-US" sz="2100" b="1" dirty="0">
                <a:solidFill>
                  <a:schemeClr val="tx1"/>
                </a:solidFill>
              </a:rPr>
              <a:t>100 mg for 1 to 3 months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20A640-B7DE-4730-812F-6CADCC91289F}"/>
              </a:ext>
            </a:extLst>
          </p:cNvPr>
          <p:cNvSpPr txBox="1"/>
          <p:nvPr/>
        </p:nvSpPr>
        <p:spPr>
          <a:xfrm>
            <a:off x="1683171" y="4969926"/>
            <a:ext cx="8825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After 3 months, a complete recovery is 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0C142-473C-4320-AA94-BE5603A73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67" y="2573118"/>
            <a:ext cx="3644762" cy="21621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017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</TotalTime>
  <Words>301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 3</vt:lpstr>
      <vt:lpstr>Ion Boardroom</vt:lpstr>
      <vt:lpstr>Office Theme</vt:lpstr>
      <vt:lpstr>PowerPoint Presentation</vt:lpstr>
      <vt:lpstr>What is Scurvy? </vt:lpstr>
      <vt:lpstr>Scurvy History</vt:lpstr>
      <vt:lpstr>Causes</vt:lpstr>
      <vt:lpstr>Human behavior that cause scurvy</vt:lpstr>
      <vt:lpstr>Vitamin C Functions</vt:lpstr>
      <vt:lpstr>What Happen If Lack Of Vitamin C</vt:lpstr>
      <vt:lpstr>Symptoms Of Scurvy </vt:lpstr>
      <vt:lpstr>Treatment</vt:lpstr>
      <vt:lpstr>Prevention</vt:lpstr>
      <vt:lpstr>Foods That Contain Vitamin C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Rick Reinders</cp:lastModifiedBy>
  <cp:revision>14</cp:revision>
  <dcterms:created xsi:type="dcterms:W3CDTF">2019-06-05T13:30:07Z</dcterms:created>
  <dcterms:modified xsi:type="dcterms:W3CDTF">2019-06-18T02:44:59Z</dcterms:modified>
</cp:coreProperties>
</file>